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3" r:id="rId3"/>
    <p:sldId id="284" r:id="rId4"/>
    <p:sldId id="286" r:id="rId5"/>
    <p:sldId id="285" r:id="rId6"/>
    <p:sldId id="279" r:id="rId7"/>
    <p:sldId id="280" r:id="rId8"/>
    <p:sldId id="266" r:id="rId9"/>
    <p:sldId id="281" r:id="rId10"/>
    <p:sldId id="300" r:id="rId11"/>
    <p:sldId id="29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AF01"/>
    <a:srgbClr val="0000FF"/>
    <a:srgbClr val="1FBCE1"/>
    <a:srgbClr val="FC7404"/>
    <a:srgbClr val="54B000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71" d="100"/>
          <a:sy n="71" d="100"/>
        </p:scale>
        <p:origin x="-52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2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!Bench\Pintle%20injector\true\injection\Final%20droplet%20compar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!Bench\Pintle%20injector\true\injection\Final%20comparin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!Bench\Pintle%20injector\true\injection\Final%20comparing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pintle%20injector%20from%20my%20PC\true\injection\!!From%20moving%20pintle\droplet%20evaporation%20valid\Evap%20compar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intle%20injector%20from%20my%20PC\true\injection\!!From%20moving%20pintle\droplet%20evaporation%20valid\Evap%20compar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intle%20injector%20from%20my%20PC\true\injection\!!From%20moving%20pintle\droplet%20evaporation%20valid\Evap%20compare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pintle%20injector%20from%20my%20PC\true\injection\!!From%20moving%20pintle\droplet%20evaporation%20valid\Evap%20compa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smoothMarker"/>
        <c:ser>
          <c:idx val="0"/>
          <c:order val="0"/>
          <c:tx>
            <c:v>This study 6.6kg/m³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</c:spPr>
          </c:marker>
          <c:xVal>
            <c:numRef>
              <c:f>Лист1!$Y$3:$Y$13</c:f>
              <c:numCache>
                <c:formatCode>General</c:formatCode>
                <c:ptCount val="11"/>
                <c:pt idx="0">
                  <c:v>0</c:v>
                </c:pt>
                <c:pt idx="1">
                  <c:v>5.0000000000000017E-2</c:v>
                </c:pt>
                <c:pt idx="2">
                  <c:v>0.1</c:v>
                </c:pt>
                <c:pt idx="3">
                  <c:v>0.15000000000000005</c:v>
                </c:pt>
                <c:pt idx="4">
                  <c:v>0.2</c:v>
                </c:pt>
                <c:pt idx="5">
                  <c:v>0.25</c:v>
                </c:pt>
                <c:pt idx="6">
                  <c:v>0.3000000000000001</c:v>
                </c:pt>
                <c:pt idx="7">
                  <c:v>0.35000000000000009</c:v>
                </c:pt>
                <c:pt idx="8">
                  <c:v>0.45</c:v>
                </c:pt>
                <c:pt idx="9">
                  <c:v>0.55000000000000004</c:v>
                </c:pt>
                <c:pt idx="10">
                  <c:v>0.70000000000000018</c:v>
                </c:pt>
              </c:numCache>
            </c:numRef>
          </c:xVal>
          <c:yVal>
            <c:numRef>
              <c:f>Лист1!$AA$3:$AA$13</c:f>
              <c:numCache>
                <c:formatCode>General</c:formatCode>
                <c:ptCount val="11"/>
                <c:pt idx="0">
                  <c:v>0</c:v>
                </c:pt>
                <c:pt idx="1">
                  <c:v>6.33</c:v>
                </c:pt>
                <c:pt idx="2">
                  <c:v>10.8</c:v>
                </c:pt>
                <c:pt idx="3">
                  <c:v>13.9</c:v>
                </c:pt>
                <c:pt idx="4">
                  <c:v>16.100000000000001</c:v>
                </c:pt>
                <c:pt idx="5">
                  <c:v>18</c:v>
                </c:pt>
                <c:pt idx="6">
                  <c:v>19.399999999999999</c:v>
                </c:pt>
                <c:pt idx="7">
                  <c:v>20.6</c:v>
                </c:pt>
                <c:pt idx="8">
                  <c:v>22.7</c:v>
                </c:pt>
                <c:pt idx="9">
                  <c:v>24.4</c:v>
                </c:pt>
                <c:pt idx="10">
                  <c:v>26.5</c:v>
                </c:pt>
              </c:numCache>
            </c:numRef>
          </c:yVal>
          <c:smooth val="1"/>
        </c:ser>
        <c:ser>
          <c:idx val="2"/>
          <c:order val="1"/>
          <c:tx>
            <c:v>Experiment 6.6kg/m³</c:v>
          </c:tx>
          <c:xVal>
            <c:numRef>
              <c:f>Лист1!$Y$3:$Y$13</c:f>
              <c:numCache>
                <c:formatCode>General</c:formatCode>
                <c:ptCount val="11"/>
                <c:pt idx="0">
                  <c:v>0</c:v>
                </c:pt>
                <c:pt idx="1">
                  <c:v>5.0000000000000017E-2</c:v>
                </c:pt>
                <c:pt idx="2">
                  <c:v>0.1</c:v>
                </c:pt>
                <c:pt idx="3">
                  <c:v>0.15000000000000005</c:v>
                </c:pt>
                <c:pt idx="4">
                  <c:v>0.2</c:v>
                </c:pt>
                <c:pt idx="5">
                  <c:v>0.25</c:v>
                </c:pt>
                <c:pt idx="6">
                  <c:v>0.3000000000000001</c:v>
                </c:pt>
                <c:pt idx="7">
                  <c:v>0.35000000000000009</c:v>
                </c:pt>
                <c:pt idx="8">
                  <c:v>0.45</c:v>
                </c:pt>
                <c:pt idx="9">
                  <c:v>0.55000000000000004</c:v>
                </c:pt>
                <c:pt idx="10">
                  <c:v>0.70000000000000018</c:v>
                </c:pt>
              </c:numCache>
            </c:numRef>
          </c:xVal>
          <c:yVal>
            <c:numRef>
              <c:f>Лист1!$O$3:$O$13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15</c:v>
                </c:pt>
                <c:pt idx="5">
                  <c:v>17.5</c:v>
                </c:pt>
                <c:pt idx="6">
                  <c:v>20</c:v>
                </c:pt>
                <c:pt idx="7">
                  <c:v>22</c:v>
                </c:pt>
                <c:pt idx="8">
                  <c:v>24</c:v>
                </c:pt>
                <c:pt idx="9">
                  <c:v>26</c:v>
                </c:pt>
                <c:pt idx="10">
                  <c:v>28</c:v>
                </c:pt>
              </c:numCache>
            </c:numRef>
          </c:yVal>
          <c:smooth val="1"/>
        </c:ser>
        <c:ser>
          <c:idx val="1"/>
          <c:order val="2"/>
          <c:tx>
            <c:v>This study 2.2kg/m³</c:v>
          </c:tx>
          <c:marker>
            <c:symbol val="circle"/>
            <c:size val="9"/>
          </c:marker>
          <c:xVal>
            <c:numRef>
              <c:f>Лист1!$Y$3:$Y$11</c:f>
              <c:numCache>
                <c:formatCode>General</c:formatCode>
                <c:ptCount val="9"/>
                <c:pt idx="0">
                  <c:v>0</c:v>
                </c:pt>
                <c:pt idx="1">
                  <c:v>5.0000000000000017E-2</c:v>
                </c:pt>
                <c:pt idx="2">
                  <c:v>0.1</c:v>
                </c:pt>
                <c:pt idx="3">
                  <c:v>0.15000000000000005</c:v>
                </c:pt>
                <c:pt idx="4">
                  <c:v>0.2</c:v>
                </c:pt>
                <c:pt idx="5">
                  <c:v>0.25</c:v>
                </c:pt>
                <c:pt idx="6">
                  <c:v>0.3000000000000001</c:v>
                </c:pt>
                <c:pt idx="7">
                  <c:v>0.35000000000000009</c:v>
                </c:pt>
                <c:pt idx="8">
                  <c:v>0.45</c:v>
                </c:pt>
              </c:numCache>
            </c:numRef>
          </c:xVal>
          <c:yVal>
            <c:numRef>
              <c:f>Лист1!$AH$3:$AH$11</c:f>
              <c:numCache>
                <c:formatCode>General</c:formatCode>
                <c:ptCount val="9"/>
                <c:pt idx="0">
                  <c:v>0</c:v>
                </c:pt>
                <c:pt idx="1">
                  <c:v>7.5</c:v>
                </c:pt>
                <c:pt idx="2">
                  <c:v>13.7</c:v>
                </c:pt>
                <c:pt idx="3">
                  <c:v>19.100000000000001</c:v>
                </c:pt>
                <c:pt idx="4">
                  <c:v>23.6</c:v>
                </c:pt>
                <c:pt idx="5">
                  <c:v>27.6</c:v>
                </c:pt>
                <c:pt idx="6">
                  <c:v>30.8</c:v>
                </c:pt>
                <c:pt idx="7">
                  <c:v>33.300000000000004</c:v>
                </c:pt>
                <c:pt idx="8">
                  <c:v>37.4</c:v>
                </c:pt>
              </c:numCache>
            </c:numRef>
          </c:yVal>
          <c:smooth val="1"/>
        </c:ser>
        <c:ser>
          <c:idx val="3"/>
          <c:order val="3"/>
          <c:tx>
            <c:v>Experiment 2.2kg/m³</c:v>
          </c:tx>
          <c:xVal>
            <c:numRef>
              <c:f>Лист1!$Y$3:$Y$13</c:f>
              <c:numCache>
                <c:formatCode>General</c:formatCode>
                <c:ptCount val="11"/>
                <c:pt idx="0">
                  <c:v>0</c:v>
                </c:pt>
                <c:pt idx="1">
                  <c:v>5.0000000000000017E-2</c:v>
                </c:pt>
                <c:pt idx="2">
                  <c:v>0.1</c:v>
                </c:pt>
                <c:pt idx="3">
                  <c:v>0.15000000000000005</c:v>
                </c:pt>
                <c:pt idx="4">
                  <c:v>0.2</c:v>
                </c:pt>
                <c:pt idx="5">
                  <c:v>0.25</c:v>
                </c:pt>
                <c:pt idx="6">
                  <c:v>0.3000000000000001</c:v>
                </c:pt>
                <c:pt idx="7">
                  <c:v>0.35000000000000009</c:v>
                </c:pt>
                <c:pt idx="8">
                  <c:v>0.45</c:v>
                </c:pt>
                <c:pt idx="9">
                  <c:v>0.55000000000000004</c:v>
                </c:pt>
                <c:pt idx="10">
                  <c:v>0.70000000000000018</c:v>
                </c:pt>
              </c:numCache>
            </c:numRef>
          </c:xVal>
          <c:yVal>
            <c:numRef>
              <c:f>Лист1!$P$3:$P$13</c:f>
              <c:numCache>
                <c:formatCode>General</c:formatCode>
                <c:ptCount val="1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  <c:pt idx="7">
                  <c:v>31</c:v>
                </c:pt>
                <c:pt idx="8">
                  <c:v>35.5</c:v>
                </c:pt>
                <c:pt idx="9">
                  <c:v>39</c:v>
                </c:pt>
                <c:pt idx="10">
                  <c:v>43</c:v>
                </c:pt>
              </c:numCache>
            </c:numRef>
          </c:yVal>
          <c:smooth val="1"/>
        </c:ser>
        <c:axId val="79530240"/>
        <c:axId val="81142144"/>
      </c:scatterChart>
      <c:valAx>
        <c:axId val="79530240"/>
        <c:scaling>
          <c:orientation val="minMax"/>
          <c:max val="0.75000000000000033"/>
          <c:min val="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az-Cyrl-AZ" sz="1800"/>
                  <a:t>Time, ms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81142144"/>
        <c:crosses val="autoZero"/>
        <c:crossBetween val="midCat"/>
        <c:majorUnit val="0.25"/>
        <c:minorUnit val="0.125"/>
      </c:valAx>
      <c:valAx>
        <c:axId val="811421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Spray tip p</a:t>
                </a:r>
                <a:r>
                  <a:rPr lang="az-Cyrl-AZ" sz="1800"/>
                  <a:t>enetration, mm</a:t>
                </a:r>
              </a:p>
            </c:rich>
          </c:tx>
          <c:layout>
            <c:manualLayout>
              <c:xMode val="edge"/>
              <c:yMode val="edge"/>
              <c:x val="1.7446738507390314E-2"/>
              <c:y val="4.9583698209076474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9530240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ru-RU"/>
          </a:p>
        </c:txPr>
      </c:legendEntry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smoothMarker"/>
        <c:ser>
          <c:idx val="0"/>
          <c:order val="0"/>
          <c:tx>
            <c:v>3D case</c:v>
          </c:tx>
          <c:xVal>
            <c:numRef>
              <c:f>Лист1!$B$3:$B$11</c:f>
              <c:numCache>
                <c:formatCode>General</c:formatCode>
                <c:ptCount val="9"/>
                <c:pt idx="0">
                  <c:v>0</c:v>
                </c:pt>
                <c:pt idx="1">
                  <c:v>9.0000000000000028E-3</c:v>
                </c:pt>
                <c:pt idx="2">
                  <c:v>1.7999999999999999E-2</c:v>
                </c:pt>
                <c:pt idx="3">
                  <c:v>2.700000000000001E-2</c:v>
                </c:pt>
                <c:pt idx="4">
                  <c:v>3.7999999999999999E-2</c:v>
                </c:pt>
                <c:pt idx="5">
                  <c:v>4.5999999999999999E-2</c:v>
                </c:pt>
                <c:pt idx="6">
                  <c:v>4.9000000000000016E-2</c:v>
                </c:pt>
                <c:pt idx="7">
                  <c:v>5.3999999999999999E-2</c:v>
                </c:pt>
                <c:pt idx="8">
                  <c:v>6.7000000000000004E-2</c:v>
                </c:pt>
              </c:numCache>
            </c:numRef>
          </c:xVal>
          <c:yVal>
            <c:numRef>
              <c:f>Лист1!$D$3:$D$11</c:f>
              <c:numCache>
                <c:formatCode>General</c:formatCode>
                <c:ptCount val="9"/>
                <c:pt idx="0">
                  <c:v>0</c:v>
                </c:pt>
                <c:pt idx="1">
                  <c:v>2.5</c:v>
                </c:pt>
                <c:pt idx="2">
                  <c:v>3.9</c:v>
                </c:pt>
                <c:pt idx="3">
                  <c:v>5</c:v>
                </c:pt>
                <c:pt idx="4">
                  <c:v>6.7</c:v>
                </c:pt>
                <c:pt idx="5">
                  <c:v>8</c:v>
                </c:pt>
                <c:pt idx="6">
                  <c:v>8.4</c:v>
                </c:pt>
                <c:pt idx="7">
                  <c:v>9.1</c:v>
                </c:pt>
                <c:pt idx="8">
                  <c:v>11.1</c:v>
                </c:pt>
              </c:numCache>
            </c:numRef>
          </c:yVal>
          <c:smooth val="1"/>
        </c:ser>
        <c:ser>
          <c:idx val="1"/>
          <c:order val="1"/>
          <c:tx>
            <c:v>2D case</c:v>
          </c:tx>
          <c:xVal>
            <c:numRef>
              <c:f>Лист1!$H$6:$H$11</c:f>
              <c:numCache>
                <c:formatCode>General</c:formatCode>
                <c:ptCount val="6"/>
                <c:pt idx="0">
                  <c:v>0</c:v>
                </c:pt>
                <c:pt idx="1">
                  <c:v>7.8999999999999973E-3</c:v>
                </c:pt>
                <c:pt idx="2">
                  <c:v>1.999999999999999E-2</c:v>
                </c:pt>
                <c:pt idx="3">
                  <c:v>3.5400000000000001E-2</c:v>
                </c:pt>
                <c:pt idx="4">
                  <c:v>5.0400000000000014E-2</c:v>
                </c:pt>
                <c:pt idx="5">
                  <c:v>6.5000000000000002E-2</c:v>
                </c:pt>
              </c:numCache>
            </c:numRef>
          </c:xVal>
          <c:yVal>
            <c:numRef>
              <c:f>Лист1!$J$6:$J$11</c:f>
              <c:numCache>
                <c:formatCode>General</c:formatCode>
                <c:ptCount val="6"/>
                <c:pt idx="0">
                  <c:v>0</c:v>
                </c:pt>
                <c:pt idx="1">
                  <c:v>1.74</c:v>
                </c:pt>
                <c:pt idx="2">
                  <c:v>3.53</c:v>
                </c:pt>
                <c:pt idx="3">
                  <c:v>5.63</c:v>
                </c:pt>
                <c:pt idx="4">
                  <c:v>7.7</c:v>
                </c:pt>
                <c:pt idx="5">
                  <c:v>9.8000000000000007</c:v>
                </c:pt>
              </c:numCache>
            </c:numRef>
          </c:yVal>
          <c:smooth val="1"/>
        </c:ser>
        <c:axId val="40639488"/>
        <c:axId val="40653952"/>
      </c:scatterChart>
      <c:valAx>
        <c:axId val="40639488"/>
        <c:scaling>
          <c:orientation val="minMax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az-Cyrl-AZ" sz="1800"/>
                  <a:t>Time, ms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40653952"/>
        <c:crosses val="autoZero"/>
        <c:crossBetween val="midCat"/>
        <c:minorUnit val="2.5000000000000012E-2"/>
      </c:valAx>
      <c:valAx>
        <c:axId val="406539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az-Cyrl-AZ" sz="1800"/>
                  <a:t>Penetration, mm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40639488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smoothMarker"/>
        <c:ser>
          <c:idx val="0"/>
          <c:order val="0"/>
          <c:tx>
            <c:v>3D case</c:v>
          </c:tx>
          <c:xVal>
            <c:numRef>
              <c:f>Лист1!$B$3:$B$11</c:f>
              <c:numCache>
                <c:formatCode>General</c:formatCode>
                <c:ptCount val="9"/>
                <c:pt idx="0">
                  <c:v>0</c:v>
                </c:pt>
                <c:pt idx="1">
                  <c:v>9.0000000000000028E-3</c:v>
                </c:pt>
                <c:pt idx="2">
                  <c:v>1.7999999999999999E-2</c:v>
                </c:pt>
                <c:pt idx="3">
                  <c:v>2.700000000000001E-2</c:v>
                </c:pt>
                <c:pt idx="4">
                  <c:v>3.7999999999999999E-2</c:v>
                </c:pt>
                <c:pt idx="5">
                  <c:v>4.5999999999999999E-2</c:v>
                </c:pt>
                <c:pt idx="6">
                  <c:v>4.9000000000000016E-2</c:v>
                </c:pt>
                <c:pt idx="7">
                  <c:v>5.3999999999999999E-2</c:v>
                </c:pt>
                <c:pt idx="8">
                  <c:v>6.7000000000000004E-2</c:v>
                </c:pt>
              </c:numCache>
            </c:numRef>
          </c:xVal>
          <c:yVal>
            <c:numRef>
              <c:f>Лист1!$C$3:$C$11</c:f>
              <c:numCache>
                <c:formatCode>General</c:formatCode>
                <c:ptCount val="9"/>
                <c:pt idx="0">
                  <c:v>70</c:v>
                </c:pt>
                <c:pt idx="1">
                  <c:v>65.2</c:v>
                </c:pt>
                <c:pt idx="2">
                  <c:v>60</c:v>
                </c:pt>
                <c:pt idx="3">
                  <c:v>52.4</c:v>
                </c:pt>
                <c:pt idx="4">
                  <c:v>38.6</c:v>
                </c:pt>
                <c:pt idx="5">
                  <c:v>31</c:v>
                </c:pt>
                <c:pt idx="6">
                  <c:v>27</c:v>
                </c:pt>
                <c:pt idx="7">
                  <c:v>22</c:v>
                </c:pt>
                <c:pt idx="8">
                  <c:v>14.3</c:v>
                </c:pt>
              </c:numCache>
            </c:numRef>
          </c:yVal>
          <c:smooth val="1"/>
        </c:ser>
        <c:ser>
          <c:idx val="1"/>
          <c:order val="1"/>
          <c:tx>
            <c:v>2D case</c:v>
          </c:tx>
          <c:xVal>
            <c:numRef>
              <c:f>Лист1!$H$6:$H$11</c:f>
              <c:numCache>
                <c:formatCode>General</c:formatCode>
                <c:ptCount val="6"/>
                <c:pt idx="0">
                  <c:v>0</c:v>
                </c:pt>
                <c:pt idx="1">
                  <c:v>7.8999999999999973E-3</c:v>
                </c:pt>
                <c:pt idx="2">
                  <c:v>1.999999999999999E-2</c:v>
                </c:pt>
                <c:pt idx="3">
                  <c:v>3.5400000000000001E-2</c:v>
                </c:pt>
                <c:pt idx="4">
                  <c:v>5.0400000000000014E-2</c:v>
                </c:pt>
                <c:pt idx="5">
                  <c:v>6.5000000000000002E-2</c:v>
                </c:pt>
              </c:numCache>
            </c:numRef>
          </c:xVal>
          <c:yVal>
            <c:numRef>
              <c:f>Лист1!$I$6:$I$11</c:f>
              <c:numCache>
                <c:formatCode>General</c:formatCode>
                <c:ptCount val="6"/>
                <c:pt idx="0">
                  <c:v>70</c:v>
                </c:pt>
                <c:pt idx="1">
                  <c:v>62</c:v>
                </c:pt>
                <c:pt idx="2">
                  <c:v>52</c:v>
                </c:pt>
                <c:pt idx="3">
                  <c:v>34.4</c:v>
                </c:pt>
                <c:pt idx="4">
                  <c:v>22.6</c:v>
                </c:pt>
                <c:pt idx="5">
                  <c:v>16.7</c:v>
                </c:pt>
              </c:numCache>
            </c:numRef>
          </c:yVal>
          <c:smooth val="1"/>
        </c:ser>
        <c:axId val="40766464"/>
        <c:axId val="40772736"/>
      </c:scatterChart>
      <c:valAx>
        <c:axId val="40766464"/>
        <c:scaling>
          <c:orientation val="minMax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az-Cyrl-AZ" sz="1800"/>
                  <a:t>Time, ms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40772736"/>
        <c:crosses val="autoZero"/>
        <c:crossBetween val="midCat"/>
        <c:minorUnit val="2.5000000000000012E-2"/>
      </c:valAx>
      <c:valAx>
        <c:axId val="407727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az-Cyrl-AZ" sz="1800"/>
                  <a:t>SMD, </a:t>
                </a:r>
                <a:r>
                  <a:rPr lang="az-Cyrl-AZ" sz="1800">
                    <a:latin typeface="GreekC" pitchFamily="2" charset="0"/>
                    <a:cs typeface="GreekC" pitchFamily="2" charset="0"/>
                  </a:rPr>
                  <a:t>m</a:t>
                </a:r>
                <a:r>
                  <a:rPr lang="az-Cyrl-AZ" sz="1800"/>
                  <a:t>m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40766464"/>
        <c:crosses val="autoZero"/>
        <c:crossBetween val="midCat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smoothMarker"/>
        <c:ser>
          <c:idx val="0"/>
          <c:order val="0"/>
          <c:tx>
            <c:v>Vaporization temperature</c:v>
          </c:tx>
          <c:spPr>
            <a:ln>
              <a:solidFill>
                <a:schemeClr val="accent1">
                  <a:alpha val="19000"/>
                </a:schemeClr>
              </a:solidFill>
            </a:ln>
          </c:spPr>
          <c:xVal>
            <c:numRef>
              <c:f>Лист1!$S$2:$S$3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xVal>
          <c:yVal>
            <c:numRef>
              <c:f>Лист1!$U$2:$U$3</c:f>
              <c:numCache>
                <c:formatCode>General</c:formatCode>
                <c:ptCount val="2"/>
                <c:pt idx="0">
                  <c:v>547</c:v>
                </c:pt>
                <c:pt idx="1">
                  <c:v>547</c:v>
                </c:pt>
              </c:numCache>
            </c:numRef>
          </c:yVal>
          <c:smooth val="1"/>
        </c:ser>
        <c:ser>
          <c:idx val="1"/>
          <c:order val="1"/>
          <c:tx>
            <c:v>This study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</c:spPr>
          </c:marker>
          <c:xVal>
            <c:numRef>
              <c:f>Лист1!$I$2:$I$11</c:f>
              <c:numCache>
                <c:formatCode>General</c:formatCode>
                <c:ptCount val="10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0.75000000000000022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2.2999999999999998</c:v>
                </c:pt>
              </c:numCache>
            </c:numRef>
          </c:xVal>
          <c:yVal>
            <c:numRef>
              <c:f>Лист1!$L$2:$L$10</c:f>
              <c:numCache>
                <c:formatCode>General</c:formatCode>
                <c:ptCount val="9"/>
                <c:pt idx="0">
                  <c:v>300</c:v>
                </c:pt>
                <c:pt idx="1">
                  <c:v>476</c:v>
                </c:pt>
                <c:pt idx="2">
                  <c:v>559</c:v>
                </c:pt>
                <c:pt idx="3">
                  <c:v>577</c:v>
                </c:pt>
                <c:pt idx="4">
                  <c:v>589</c:v>
                </c:pt>
                <c:pt idx="5">
                  <c:v>598</c:v>
                </c:pt>
                <c:pt idx="6">
                  <c:v>603</c:v>
                </c:pt>
                <c:pt idx="7">
                  <c:v>606</c:v>
                </c:pt>
                <c:pt idx="8">
                  <c:v>610</c:v>
                </c:pt>
              </c:numCache>
            </c:numRef>
          </c:yVal>
          <c:smooth val="1"/>
        </c:ser>
        <c:ser>
          <c:idx val="2"/>
          <c:order val="2"/>
          <c:tx>
            <c:v>Sazhin experiment</c:v>
          </c:tx>
          <c:xVal>
            <c:numRef>
              <c:f>Лист1!$N$2:$N$11</c:f>
              <c:numCache>
                <c:formatCode>General</c:formatCode>
                <c:ptCount val="10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0.75000000000000022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2.2000000000000002</c:v>
                </c:pt>
              </c:numCache>
            </c:numRef>
          </c:xVal>
          <c:yVal>
            <c:numRef>
              <c:f>Лист1!$P$2:$P$11</c:f>
              <c:numCache>
                <c:formatCode>General</c:formatCode>
                <c:ptCount val="10"/>
                <c:pt idx="0">
                  <c:v>300</c:v>
                </c:pt>
                <c:pt idx="1">
                  <c:v>440</c:v>
                </c:pt>
                <c:pt idx="2">
                  <c:v>515</c:v>
                </c:pt>
                <c:pt idx="3">
                  <c:v>545</c:v>
                </c:pt>
                <c:pt idx="4">
                  <c:v>550</c:v>
                </c:pt>
                <c:pt idx="5">
                  <c:v>551</c:v>
                </c:pt>
                <c:pt idx="6">
                  <c:v>552</c:v>
                </c:pt>
                <c:pt idx="7">
                  <c:v>552</c:v>
                </c:pt>
                <c:pt idx="8">
                  <c:v>552</c:v>
                </c:pt>
                <c:pt idx="9">
                  <c:v>552</c:v>
                </c:pt>
              </c:numCache>
            </c:numRef>
          </c:yVal>
          <c:smooth val="1"/>
        </c:ser>
        <c:ser>
          <c:idx val="4"/>
          <c:order val="3"/>
          <c:marker>
            <c:symbol val="circle"/>
            <c:size val="9"/>
            <c:spPr>
              <a:solidFill>
                <a:srgbClr val="00B050"/>
              </a:solidFill>
            </c:spPr>
          </c:marker>
          <c:xVal>
            <c:numLit>
              <c:formatCode>General</c:formatCode>
              <c:ptCount val="1"/>
              <c:pt idx="0">
                <c:v>0.5</c:v>
              </c:pt>
            </c:numLit>
          </c:xVal>
          <c:yVal>
            <c:numLit>
              <c:formatCode>General</c:formatCode>
              <c:ptCount val="1"/>
              <c:pt idx="0">
                <c:v>0</c:v>
              </c:pt>
            </c:numLit>
          </c:yVal>
          <c:smooth val="1"/>
        </c:ser>
        <c:ser>
          <c:idx val="5"/>
          <c:order val="4"/>
          <c:spPr>
            <a:ln>
              <a:noFill/>
            </a:ln>
          </c:spPr>
          <c:marker>
            <c:symbol val="triangle"/>
            <c:size val="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Lit>
              <c:formatCode>General</c:formatCode>
              <c:ptCount val="1"/>
              <c:pt idx="0">
                <c:v>0.65000000000000024</c:v>
              </c:pt>
            </c:numLit>
          </c:xVal>
          <c:yVal>
            <c:numLit>
              <c:formatCode>General</c:formatCode>
              <c:ptCount val="1"/>
              <c:pt idx="0">
                <c:v>0</c:v>
              </c:pt>
            </c:numLit>
          </c:yVal>
          <c:smooth val="1"/>
        </c:ser>
        <c:ser>
          <c:idx val="6"/>
          <c:order val="5"/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accent4">
                  <a:lumMod val="75000"/>
                </a:schemeClr>
              </a:solidFill>
            </c:spPr>
          </c:marker>
          <c:xVal>
            <c:numLit>
              <c:formatCode>General</c:formatCode>
              <c:ptCount val="1"/>
              <c:pt idx="0">
                <c:v>0.8</c:v>
              </c:pt>
            </c:numLit>
          </c:xVal>
          <c:yVal>
            <c:numLit>
              <c:formatCode>General</c:formatCode>
              <c:ptCount val="1"/>
              <c:pt idx="0">
                <c:v>0</c:v>
              </c:pt>
            </c:numLit>
          </c:yVal>
          <c:smooth val="1"/>
        </c:ser>
        <c:axId val="72728960"/>
        <c:axId val="72730880"/>
      </c:scatterChart>
      <c:valAx>
        <c:axId val="72728960"/>
        <c:scaling>
          <c:orientation val="minMax"/>
        </c:scaling>
        <c:axPos val="b"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Time, ms</a:t>
                </a:r>
                <a:endParaRPr lang="ru-RU" sz="180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2730880"/>
        <c:crosses val="autoZero"/>
        <c:crossBetween val="midCat"/>
        <c:minorUnit val="0.5"/>
      </c:valAx>
      <c:valAx>
        <c:axId val="727308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T, K</a:t>
                </a:r>
                <a:endParaRPr lang="ru-RU" sz="1800"/>
              </a:p>
            </c:rich>
          </c:tx>
        </c:title>
        <c:numFmt formatCode="General" sourceLinked="0"/>
        <c:tickLblPos val="nextTo"/>
        <c:crossAx val="72728960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68144084694660922"/>
          <c:y val="8.6395450568678978E-2"/>
          <c:w val="0.30634135688727765"/>
          <c:h val="0.61424613589967914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smoothMarker"/>
        <c:ser>
          <c:idx val="0"/>
          <c:order val="0"/>
          <c:tx>
            <c:v>Sreznevsky equation</c:v>
          </c:tx>
          <c:xVal>
            <c:numRef>
              <c:f>Лист1!$E$2:$E$7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0.6000000000000002</c:v>
                </c:pt>
                <c:pt idx="2">
                  <c:v>1.2</c:v>
                </c:pt>
                <c:pt idx="3">
                  <c:v>1.6</c:v>
                </c:pt>
                <c:pt idx="4">
                  <c:v>1.9000000000000001</c:v>
                </c:pt>
                <c:pt idx="5">
                  <c:v>2.27</c:v>
                </c:pt>
              </c:numCache>
            </c:numRef>
          </c:xVal>
          <c:yVal>
            <c:numRef>
              <c:f>Лист1!$F$2:$F$7</c:f>
              <c:numCache>
                <c:formatCode>0.00E+00</c:formatCode>
                <c:ptCount val="6"/>
                <c:pt idx="0">
                  <c:v>20</c:v>
                </c:pt>
                <c:pt idx="1">
                  <c:v>17.16</c:v>
                </c:pt>
                <c:pt idx="2">
                  <c:v>13.75</c:v>
                </c:pt>
                <c:pt idx="3">
                  <c:v>10.89</c:v>
                </c:pt>
                <c:pt idx="4">
                  <c:v>8.1130000000000013</c:v>
                </c:pt>
                <c:pt idx="5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This study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8"/>
            <c:spPr>
              <a:solidFill>
                <a:srgbClr val="00B050"/>
              </a:solidFill>
            </c:spPr>
          </c:marker>
          <c:xVal>
            <c:numRef>
              <c:f>Лист1!$I$2:$I$11</c:f>
              <c:numCache>
                <c:formatCode>General</c:formatCode>
                <c:ptCount val="10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0.75000000000000022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2.2999999999999998</c:v>
                </c:pt>
              </c:numCache>
            </c:numRef>
          </c:xVal>
          <c:yVal>
            <c:numRef>
              <c:f>Лист1!$J$2:$J$11</c:f>
              <c:numCache>
                <c:formatCode>0.00</c:formatCode>
                <c:ptCount val="10"/>
                <c:pt idx="0">
                  <c:v>20</c:v>
                </c:pt>
                <c:pt idx="1">
                  <c:v>20</c:v>
                </c:pt>
                <c:pt idx="2">
                  <c:v>19.8</c:v>
                </c:pt>
                <c:pt idx="3">
                  <c:v>18.5</c:v>
                </c:pt>
                <c:pt idx="4">
                  <c:v>17.100000000000001</c:v>
                </c:pt>
                <c:pt idx="5">
                  <c:v>15.5</c:v>
                </c:pt>
                <c:pt idx="6">
                  <c:v>13.5</c:v>
                </c:pt>
                <c:pt idx="7">
                  <c:v>11.4</c:v>
                </c:pt>
                <c:pt idx="8">
                  <c:v>8.5500000000000007</c:v>
                </c:pt>
                <c:pt idx="9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v>Sazhin experiment</c:v>
          </c:tx>
          <c:xVal>
            <c:numRef>
              <c:f>Лист1!$N$2:$N$11</c:f>
              <c:numCache>
                <c:formatCode>General</c:formatCode>
                <c:ptCount val="10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0.75000000000000022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2.2000000000000002</c:v>
                </c:pt>
              </c:numCache>
            </c:numRef>
          </c:xVal>
          <c:yVal>
            <c:numRef>
              <c:f>Лист1!$O$2:$O$11</c:f>
              <c:numCache>
                <c:formatCode>0.00</c:formatCode>
                <c:ptCount val="10"/>
                <c:pt idx="0">
                  <c:v>20</c:v>
                </c:pt>
                <c:pt idx="1">
                  <c:v>20.8</c:v>
                </c:pt>
                <c:pt idx="2">
                  <c:v>21</c:v>
                </c:pt>
                <c:pt idx="3">
                  <c:v>19.7</c:v>
                </c:pt>
                <c:pt idx="4">
                  <c:v>18</c:v>
                </c:pt>
                <c:pt idx="5">
                  <c:v>16</c:v>
                </c:pt>
                <c:pt idx="6">
                  <c:v>14</c:v>
                </c:pt>
                <c:pt idx="7">
                  <c:v>11</c:v>
                </c:pt>
                <c:pt idx="8">
                  <c:v>7</c:v>
                </c:pt>
                <c:pt idx="9">
                  <c:v>0</c:v>
                </c:pt>
              </c:numCache>
            </c:numRef>
          </c:yVal>
          <c:smooth val="1"/>
        </c:ser>
        <c:axId val="81175296"/>
        <c:axId val="81177216"/>
      </c:scatterChart>
      <c:valAx>
        <c:axId val="81175296"/>
        <c:scaling>
          <c:orientation val="minMax"/>
          <c:max val="2.5"/>
          <c:min val="0"/>
        </c:scaling>
        <c:axPos val="b"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Time, ms</a:t>
                </a:r>
                <a:endParaRPr lang="ru-RU" sz="180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177216"/>
        <c:crosses val="autoZero"/>
        <c:crossBetween val="midCat"/>
        <c:minorUnit val="0.5"/>
      </c:valAx>
      <c:valAx>
        <c:axId val="811772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SMD, </a:t>
                </a:r>
                <a:r>
                  <a:rPr lang="en-US" sz="1800" dirty="0">
                    <a:latin typeface="GreekC" pitchFamily="2" charset="0"/>
                    <a:cs typeface="GreekC" pitchFamily="2" charset="0"/>
                  </a:rPr>
                  <a:t>m</a:t>
                </a:r>
                <a:r>
                  <a:rPr lang="en-US" sz="1800" dirty="0"/>
                  <a:t>m</a:t>
                </a:r>
                <a:endParaRPr lang="ru-RU" sz="1800" dirty="0"/>
              </a:p>
            </c:rich>
          </c:tx>
        </c:title>
        <c:numFmt formatCode="General" sourceLinked="0"/>
        <c:tickLblPos val="nextTo"/>
        <c:crossAx val="81175296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ru-RU"/>
          </a:p>
        </c:txPr>
      </c:legendEntry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smoothMarker"/>
        <c:ser>
          <c:idx val="0"/>
          <c:order val="0"/>
          <c:tx>
            <c:v>Sreznevsky equation</c:v>
          </c:tx>
          <c:xVal>
            <c:numRef>
              <c:f>Лист1!$E$43:$E$48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0.3000000000000001</c:v>
                </c:pt>
                <c:pt idx="3">
                  <c:v>0.6000000000000002</c:v>
                </c:pt>
                <c:pt idx="4">
                  <c:v>0.8500000000000002</c:v>
                </c:pt>
                <c:pt idx="5">
                  <c:v>0.98899999999999999</c:v>
                </c:pt>
              </c:numCache>
            </c:numRef>
          </c:xVal>
          <c:yVal>
            <c:numRef>
              <c:f>Лист1!$F$43:$F$48</c:f>
              <c:numCache>
                <c:formatCode>General</c:formatCode>
                <c:ptCount val="6"/>
                <c:pt idx="0">
                  <c:v>10.4</c:v>
                </c:pt>
                <c:pt idx="1">
                  <c:v>9.860000000000003</c:v>
                </c:pt>
                <c:pt idx="2">
                  <c:v>8.6790000000000003</c:v>
                </c:pt>
                <c:pt idx="3">
                  <c:v>6.517999999999998</c:v>
                </c:pt>
                <c:pt idx="4">
                  <c:v>3.887</c:v>
                </c:pt>
                <c:pt idx="5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This study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</c:spPr>
          </c:marker>
          <c:xVal>
            <c:numRef>
              <c:f>Лист1!$I$41:$I$54</c:f>
              <c:numCache>
                <c:formatCode>General</c:formatCode>
                <c:ptCount val="14"/>
                <c:pt idx="0">
                  <c:v>0</c:v>
                </c:pt>
                <c:pt idx="1">
                  <c:v>4.0000000000000015E-2</c:v>
                </c:pt>
                <c:pt idx="2">
                  <c:v>5.1999999999999998E-2</c:v>
                </c:pt>
                <c:pt idx="3">
                  <c:v>7.0000000000000021E-2</c:v>
                </c:pt>
                <c:pt idx="4">
                  <c:v>0.1</c:v>
                </c:pt>
                <c:pt idx="5">
                  <c:v>0.2</c:v>
                </c:pt>
                <c:pt idx="6">
                  <c:v>0.3000000000000001</c:v>
                </c:pt>
                <c:pt idx="7">
                  <c:v>0.4</c:v>
                </c:pt>
                <c:pt idx="8">
                  <c:v>0.5</c:v>
                </c:pt>
                <c:pt idx="9">
                  <c:v>0.6000000000000002</c:v>
                </c:pt>
                <c:pt idx="10">
                  <c:v>0.70000000000000018</c:v>
                </c:pt>
                <c:pt idx="11">
                  <c:v>0.8</c:v>
                </c:pt>
                <c:pt idx="12">
                  <c:v>0.9</c:v>
                </c:pt>
                <c:pt idx="13">
                  <c:v>0.92500000000000004</c:v>
                </c:pt>
              </c:numCache>
            </c:numRef>
          </c:xVal>
          <c:yVal>
            <c:numRef>
              <c:f>Лист1!$J$41:$J$54</c:f>
              <c:numCache>
                <c:formatCode>General</c:formatCode>
                <c:ptCount val="14"/>
                <c:pt idx="0">
                  <c:v>10.4</c:v>
                </c:pt>
                <c:pt idx="1">
                  <c:v>10.4</c:v>
                </c:pt>
                <c:pt idx="2">
                  <c:v>10.4</c:v>
                </c:pt>
                <c:pt idx="3">
                  <c:v>10.200000000000001</c:v>
                </c:pt>
                <c:pt idx="4">
                  <c:v>9.860000000000003</c:v>
                </c:pt>
                <c:pt idx="5">
                  <c:v>8.9700000000000006</c:v>
                </c:pt>
                <c:pt idx="6">
                  <c:v>8.2000000000000011</c:v>
                </c:pt>
                <c:pt idx="7">
                  <c:v>7.45</c:v>
                </c:pt>
                <c:pt idx="8">
                  <c:v>6.67</c:v>
                </c:pt>
                <c:pt idx="9">
                  <c:v>5.8199999999999985</c:v>
                </c:pt>
                <c:pt idx="10">
                  <c:v>4.83</c:v>
                </c:pt>
                <c:pt idx="11">
                  <c:v>3.59</c:v>
                </c:pt>
                <c:pt idx="12">
                  <c:v>1.5</c:v>
                </c:pt>
                <c:pt idx="13">
                  <c:v>0</c:v>
                </c:pt>
              </c:numCache>
            </c:numRef>
          </c:yVal>
          <c:smooth val="1"/>
        </c:ser>
        <c:axId val="72381568"/>
        <c:axId val="72383488"/>
      </c:scatterChart>
      <c:valAx>
        <c:axId val="72381568"/>
        <c:scaling>
          <c:orientation val="minMax"/>
          <c:max val="1.5"/>
        </c:scaling>
        <c:axPos val="b"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Time, ms</a:t>
                </a:r>
                <a:endParaRPr lang="ru-RU" sz="180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2383488"/>
        <c:crosses val="autoZero"/>
        <c:crossBetween val="midCat"/>
        <c:minorUnit val="0.5"/>
      </c:valAx>
      <c:valAx>
        <c:axId val="7238348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SMD, </a:t>
                </a:r>
                <a:r>
                  <a:rPr lang="en-US" sz="1800" dirty="0">
                    <a:latin typeface="GreekC" pitchFamily="2" charset="0"/>
                    <a:cs typeface="GreekC" pitchFamily="2" charset="0"/>
                  </a:rPr>
                  <a:t>m</a:t>
                </a:r>
                <a:r>
                  <a:rPr lang="en-US" sz="1800" dirty="0"/>
                  <a:t>m</a:t>
                </a:r>
                <a:endParaRPr lang="ru-RU" sz="1800" dirty="0"/>
              </a:p>
            </c:rich>
          </c:tx>
        </c:title>
        <c:numFmt formatCode="General" sourceLinked="0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23815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145399049228446"/>
          <c:y val="0.27277299519272646"/>
          <c:w val="0.31429353853470471"/>
          <c:h val="0.42585358383603039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smoothMarker"/>
        <c:ser>
          <c:idx val="0"/>
          <c:order val="0"/>
          <c:tx>
            <c:v>Vaporization temperature</c:v>
          </c:tx>
          <c:dPt>
            <c:idx val="1"/>
            <c:spPr>
              <a:ln>
                <a:solidFill>
                  <a:schemeClr val="accent1">
                    <a:alpha val="17000"/>
                  </a:schemeClr>
                </a:solidFill>
              </a:ln>
            </c:spPr>
          </c:dPt>
          <c:xVal>
            <c:numRef>
              <c:f>Лист1!$O$41:$O$42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Лист1!$P$41:$P$42</c:f>
              <c:numCache>
                <c:formatCode>General</c:formatCode>
                <c:ptCount val="2"/>
                <c:pt idx="0">
                  <c:v>490</c:v>
                </c:pt>
                <c:pt idx="1">
                  <c:v>490</c:v>
                </c:pt>
              </c:numCache>
            </c:numRef>
          </c:yVal>
          <c:smooth val="1"/>
        </c:ser>
        <c:ser>
          <c:idx val="1"/>
          <c:order val="1"/>
          <c:tx>
            <c:v>This study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6"/>
            <c:spPr>
              <a:solidFill>
                <a:srgbClr val="00B050"/>
              </a:solidFill>
            </c:spPr>
          </c:marker>
          <c:xVal>
            <c:numRef>
              <c:f>Лист1!$I$41:$I$54</c:f>
              <c:numCache>
                <c:formatCode>General</c:formatCode>
                <c:ptCount val="14"/>
                <c:pt idx="0">
                  <c:v>0</c:v>
                </c:pt>
                <c:pt idx="1">
                  <c:v>4.0000000000000015E-2</c:v>
                </c:pt>
                <c:pt idx="2">
                  <c:v>5.1999999999999998E-2</c:v>
                </c:pt>
                <c:pt idx="3">
                  <c:v>7.0000000000000021E-2</c:v>
                </c:pt>
                <c:pt idx="4">
                  <c:v>0.1</c:v>
                </c:pt>
                <c:pt idx="5">
                  <c:v>0.2</c:v>
                </c:pt>
                <c:pt idx="6">
                  <c:v>0.3000000000000001</c:v>
                </c:pt>
                <c:pt idx="7">
                  <c:v>0.4</c:v>
                </c:pt>
                <c:pt idx="8">
                  <c:v>0.5</c:v>
                </c:pt>
                <c:pt idx="9">
                  <c:v>0.6000000000000002</c:v>
                </c:pt>
                <c:pt idx="10">
                  <c:v>0.70000000000000018</c:v>
                </c:pt>
                <c:pt idx="11">
                  <c:v>0.8</c:v>
                </c:pt>
                <c:pt idx="12">
                  <c:v>0.9</c:v>
                </c:pt>
                <c:pt idx="13">
                  <c:v>0.92500000000000004</c:v>
                </c:pt>
              </c:numCache>
            </c:numRef>
          </c:xVal>
          <c:yVal>
            <c:numRef>
              <c:f>Лист1!$L$41:$L$53</c:f>
              <c:numCache>
                <c:formatCode>General</c:formatCode>
                <c:ptCount val="13"/>
                <c:pt idx="0">
                  <c:v>380</c:v>
                </c:pt>
                <c:pt idx="1">
                  <c:v>478</c:v>
                </c:pt>
                <c:pt idx="2">
                  <c:v>492</c:v>
                </c:pt>
                <c:pt idx="3">
                  <c:v>489</c:v>
                </c:pt>
                <c:pt idx="4">
                  <c:v>487</c:v>
                </c:pt>
                <c:pt idx="5">
                  <c:v>488</c:v>
                </c:pt>
                <c:pt idx="6">
                  <c:v>491</c:v>
                </c:pt>
                <c:pt idx="7">
                  <c:v>492</c:v>
                </c:pt>
                <c:pt idx="8">
                  <c:v>493</c:v>
                </c:pt>
                <c:pt idx="9">
                  <c:v>493</c:v>
                </c:pt>
                <c:pt idx="10">
                  <c:v>493</c:v>
                </c:pt>
                <c:pt idx="11">
                  <c:v>493</c:v>
                </c:pt>
                <c:pt idx="12">
                  <c:v>493</c:v>
                </c:pt>
              </c:numCache>
            </c:numRef>
          </c:yVal>
          <c:smooth val="1"/>
        </c:ser>
        <c:ser>
          <c:idx val="3"/>
          <c:order val="2"/>
          <c:tx>
            <c:v>Heating time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</c:spPr>
          </c:marker>
          <c:xVal>
            <c:numLit>
              <c:formatCode>General</c:formatCode>
              <c:ptCount val="1"/>
              <c:pt idx="0">
                <c:v>0.05</c:v>
              </c:pt>
            </c:numLit>
          </c:xVal>
          <c:yVal>
            <c:numLit>
              <c:formatCode>General</c:formatCode>
              <c:ptCount val="1"/>
              <c:pt idx="0">
                <c:v>0</c:v>
              </c:pt>
            </c:numLit>
          </c:yVal>
          <c:smooth val="1"/>
        </c:ser>
        <c:axId val="72734592"/>
        <c:axId val="81207296"/>
      </c:scatterChart>
      <c:valAx>
        <c:axId val="72734592"/>
        <c:scaling>
          <c:orientation val="minMax"/>
          <c:max val="1"/>
        </c:scaling>
        <c:axPos val="b"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Time, ms</a:t>
                </a:r>
                <a:endParaRPr lang="ru-RU" sz="180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207296"/>
        <c:crosses val="autoZero"/>
        <c:crossBetween val="midCat"/>
        <c:minorUnit val="0.25"/>
      </c:valAx>
      <c:valAx>
        <c:axId val="812072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T,</a:t>
                </a:r>
                <a:r>
                  <a:rPr lang="en-US" sz="1800" baseline="0"/>
                  <a:t> K</a:t>
                </a:r>
                <a:endParaRPr lang="ru-RU" sz="1800"/>
              </a:p>
            </c:rich>
          </c:tx>
        </c:title>
        <c:numFmt formatCode="General" sourceLinked="0"/>
        <c:tickLblPos val="nextTo"/>
        <c:crossAx val="727345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742274006591849"/>
          <c:y val="0.17173786245972675"/>
          <c:w val="0.33494033070399587"/>
          <c:h val="0.44096180671283436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0.0458</cdr:x>
      <cdr:y>0.86806</cdr:y>
    </cdr:from>
    <cdr:to>
      <cdr:x>0.19695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50" y="2381250"/>
          <a:ext cx="942975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0.04427</cdr:x>
      <cdr:y>0.85417</cdr:y>
    </cdr:from>
    <cdr:to>
      <cdr:x>0.19847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6225" y="2343150"/>
          <a:ext cx="962025" cy="40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0.03664</cdr:x>
      <cdr:y>0.66667</cdr:y>
    </cdr:from>
    <cdr:to>
      <cdr:x>0.18321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8600" y="25241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0.02137</cdr:x>
      <cdr:y>0.86111</cdr:y>
    </cdr:from>
    <cdr:to>
      <cdr:x>0.21832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3350" y="2362200"/>
          <a:ext cx="1228725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i="1"/>
            <a:t>Heating time</a:t>
          </a:r>
          <a:endParaRPr lang="ru-RU" sz="1800" b="1" i="1"/>
        </a:p>
      </cdr:txBody>
    </cdr:sp>
  </cdr:relSizeAnchor>
  <cdr:relSizeAnchor xmlns:cdr="http://schemas.openxmlformats.org/drawingml/2006/chartDrawing">
    <cdr:from>
      <cdr:x>0.16031</cdr:x>
      <cdr:y>0.75</cdr:y>
    </cdr:from>
    <cdr:to>
      <cdr:x>0.18626</cdr:x>
      <cdr:y>0.86111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1000125" y="2057400"/>
          <a:ext cx="161925" cy="3048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0.0458</cdr:x>
      <cdr:y>0.86806</cdr:y>
    </cdr:from>
    <cdr:to>
      <cdr:x>0.19695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50" y="2381250"/>
          <a:ext cx="942975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0.04427</cdr:x>
      <cdr:y>0.85417</cdr:y>
    </cdr:from>
    <cdr:to>
      <cdr:x>0.19847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6225" y="2343150"/>
          <a:ext cx="962025" cy="40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0.03664</cdr:x>
      <cdr:y>0.66667</cdr:y>
    </cdr:from>
    <cdr:to>
      <cdr:x>0.18321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8600" y="25241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0.01667</cdr:x>
      <cdr:y>0.83333</cdr:y>
    </cdr:from>
    <cdr:to>
      <cdr:x>0.26374</cdr:x>
      <cdr:y>0.95587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2008" y="2160240"/>
          <a:ext cx="1067461" cy="3176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i="1" dirty="0"/>
            <a:t>Heating time</a:t>
          </a:r>
          <a:endParaRPr lang="ru-RU" sz="1600" b="1" i="1" dirty="0"/>
        </a:p>
      </cdr:txBody>
    </cdr:sp>
  </cdr:relSizeAnchor>
  <cdr:relSizeAnchor xmlns:cdr="http://schemas.openxmlformats.org/drawingml/2006/chartDrawing">
    <cdr:from>
      <cdr:x>0.21667</cdr:x>
      <cdr:y>0.72222</cdr:y>
    </cdr:from>
    <cdr:to>
      <cdr:x>0.22366</cdr:x>
      <cdr:y>0.84017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 flipH="1" flipV="1">
          <a:off x="936104" y="1872208"/>
          <a:ext cx="30215" cy="30575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F92961-183D-4BA8-8FBB-6C268CEE8E9B}" type="datetimeFigureOut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92ED598-FF85-4715-874C-5C58B3D6D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AC4CF3-B791-442E-B153-036ADB36146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Эти доработки сделать для презентации ДИЗЕЛЬ-РК в части </a:t>
            </a:r>
            <a:r>
              <a:rPr lang="en-US" smtClean="0"/>
              <a:t>PCCI </a:t>
            </a:r>
            <a:r>
              <a:rPr lang="ru-RU" smtClean="0"/>
              <a:t>для Пежо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0AE97-154A-4DF9-BB4E-12D64B822DF9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9FBCD-9767-4D64-AC95-3DDF48E39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AF4BC-80F2-4804-9B92-8D2CCA1DFFB7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97E3-A4AA-47DB-A4E8-ED90FD1C9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E43-E892-4E8F-A6C0-12CE5BBED8A7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C2316-273E-46EB-895A-1E4F31FC0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AD1CB-3243-427F-A039-0B7708EADA19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F608-73BF-4CE6-8C7A-CD4FCDCBD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8A34-0F9F-41C3-B047-8F687C2396DB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114DE-D72C-403F-B3E0-631498BB2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330A-46AC-4BB8-9E70-F67BB14290AA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011AE-80AD-4ECE-A740-4557616AA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F2B36-71D4-4440-8CA9-7C30840352AD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7BCD-0B28-4466-A5BB-17F2F27A8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48309-9512-44CF-95D0-C996C870537B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E446B-6B89-4BAE-B4A4-F61A54273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C2686-FF8F-4143-AE3C-E2DFB312280F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C451-C9D0-47B5-B62A-028387BD2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8D40-9035-4EAF-AD94-B939781D4639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6EF0-99C3-40B0-9297-2391A3DD5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67679-348F-451D-B84F-98CE0C3E1D50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6C8CB-EC86-4C90-9FF8-329409BAA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2DB988-581B-41E9-B185-9F9926BB1CA0}" type="datetimeFigureOut">
              <a:rPr lang="ru-RU"/>
              <a:pPr>
                <a:defRPr/>
              </a:pPr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B8DF7B-1FBA-4DA3-A5BF-CC523169A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88" y="1484313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smtClean="0"/>
              <a:t>Modeling of pintle-type injector internal fuel flow and in-cylinder spray behavior of SA HCCI z-engine</a:t>
            </a:r>
            <a:endParaRPr lang="ru-RU" sz="4000" smtClean="0"/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187450" y="4797425"/>
            <a:ext cx="42926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Victor Akimov, Andrey Kuleshov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Bauman Moscow State Technical University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E:\pintle injector\injection after moving\!!final\media final\shorte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458788"/>
            <a:ext cx="36512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E:\pintle injector\injection after moving\!!final\media final\SHOTER HIGHER INJECT PRESSUR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50850"/>
            <a:ext cx="36496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E:\pintle injector\injection after moving\!!final\media final\lower effective are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3789363"/>
            <a:ext cx="36512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E:\pintle injector\injection after moving\!!final\media final\more longer lower effective are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3789363"/>
            <a:ext cx="36496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941388" y="2006600"/>
            <a:ext cx="215900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1301750" y="1893888"/>
            <a:ext cx="2582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Droplet diameter</a:t>
            </a:r>
            <a:r>
              <a:rPr lang="ru-RU">
                <a:latin typeface="Calibri" pitchFamily="34" charset="0"/>
              </a:rPr>
              <a:t> 2</a:t>
            </a:r>
            <a:r>
              <a:rPr lang="en-US">
                <a:latin typeface="Calibri" pitchFamily="34" charset="0"/>
              </a:rPr>
              <a:t>0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1388" y="2262188"/>
            <a:ext cx="215900" cy="144462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1301750" y="2149475"/>
            <a:ext cx="2635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Droplet diameter  10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41044" y="2531477"/>
            <a:ext cx="216024" cy="144016"/>
          </a:xfrm>
          <a:prstGeom prst="rect">
            <a:avLst/>
          </a:prstGeom>
          <a:gradFill flip="none" rotWithShape="1">
            <a:gsLst>
              <a:gs pos="0">
                <a:srgbClr val="499CE1">
                  <a:shade val="30000"/>
                  <a:satMod val="115000"/>
                </a:srgbClr>
              </a:gs>
              <a:gs pos="50000">
                <a:srgbClr val="499CE1">
                  <a:shade val="67500"/>
                  <a:satMod val="115000"/>
                </a:srgbClr>
              </a:gs>
              <a:gs pos="100000">
                <a:srgbClr val="499CE1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1301750" y="2419350"/>
            <a:ext cx="2517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Droplet diameter</a:t>
            </a:r>
            <a:r>
              <a:rPr lang="ru-RU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1 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</p:txBody>
      </p:sp>
      <p:sp>
        <p:nvSpPr>
          <p:cNvPr id="27661" name="TextBox 1"/>
          <p:cNvSpPr txBox="1">
            <a:spLocks noChangeArrowheads="1"/>
          </p:cNvSpPr>
          <p:nvPr/>
        </p:nvSpPr>
        <p:spPr bwMode="auto">
          <a:xfrm>
            <a:off x="590550" y="438150"/>
            <a:ext cx="335438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Dpin=2,5mm, inject. pressure 350 bar,</a:t>
            </a:r>
          </a:p>
          <a:p>
            <a:r>
              <a:rPr lang="en-US" sz="1600">
                <a:latin typeface="Calibri" pitchFamily="34" charset="0"/>
              </a:rPr>
              <a:t>duration 0,22ms, m_f=0,011, C</a:t>
            </a:r>
            <a:r>
              <a:rPr lang="en-US" sz="1100">
                <a:latin typeface="Calibri" pitchFamily="34" charset="0"/>
              </a:rPr>
              <a:t>a</a:t>
            </a:r>
            <a:r>
              <a:rPr lang="en-US" sz="1600">
                <a:latin typeface="Calibri" pitchFamily="34" charset="0"/>
              </a:rPr>
              <a:t>=0,8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27662" name="TextBox 18"/>
          <p:cNvSpPr txBox="1">
            <a:spLocks noChangeArrowheads="1"/>
          </p:cNvSpPr>
          <p:nvPr/>
        </p:nvSpPr>
        <p:spPr bwMode="auto">
          <a:xfrm>
            <a:off x="5305425" y="438150"/>
            <a:ext cx="34020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Dpin=2,5mm, inject. pressure 800 bar, </a:t>
            </a:r>
          </a:p>
          <a:p>
            <a:r>
              <a:rPr lang="en-US" sz="1600">
                <a:latin typeface="Calibri" pitchFamily="34" charset="0"/>
              </a:rPr>
              <a:t>duration 0,22ms, m_f=0,015, C</a:t>
            </a:r>
            <a:r>
              <a:rPr lang="en-US" sz="1100">
                <a:latin typeface="Calibri" pitchFamily="34" charset="0"/>
              </a:rPr>
              <a:t>a</a:t>
            </a:r>
            <a:r>
              <a:rPr lang="en-US" sz="1600">
                <a:latin typeface="Calibri" pitchFamily="34" charset="0"/>
              </a:rPr>
              <a:t>=0,8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27663" name="TextBox 19"/>
          <p:cNvSpPr txBox="1">
            <a:spLocks noChangeArrowheads="1"/>
          </p:cNvSpPr>
          <p:nvPr/>
        </p:nvSpPr>
        <p:spPr bwMode="auto">
          <a:xfrm>
            <a:off x="404813" y="3797300"/>
            <a:ext cx="34020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Dpin=2,5mm, inject. pressure 800 bar, </a:t>
            </a:r>
          </a:p>
          <a:p>
            <a:r>
              <a:rPr lang="en-US" sz="1600">
                <a:latin typeface="Calibri" pitchFamily="34" charset="0"/>
              </a:rPr>
              <a:t>duration 0,22ms, m_f=0,011, C</a:t>
            </a:r>
            <a:r>
              <a:rPr lang="en-US" sz="1100">
                <a:latin typeface="Calibri" pitchFamily="34" charset="0"/>
              </a:rPr>
              <a:t>a</a:t>
            </a:r>
            <a:r>
              <a:rPr lang="en-US" sz="1600">
                <a:latin typeface="Calibri" pitchFamily="34" charset="0"/>
              </a:rPr>
              <a:t>=0,5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27664" name="TextBox 20"/>
          <p:cNvSpPr txBox="1">
            <a:spLocks noChangeArrowheads="1"/>
          </p:cNvSpPr>
          <p:nvPr/>
        </p:nvSpPr>
        <p:spPr bwMode="auto">
          <a:xfrm>
            <a:off x="5340350" y="3725863"/>
            <a:ext cx="340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Dpin=2,5mm, inject. pressure 800 bar, </a:t>
            </a:r>
          </a:p>
          <a:p>
            <a:r>
              <a:rPr lang="en-US" sz="1600">
                <a:latin typeface="Calibri" pitchFamily="34" charset="0"/>
              </a:rPr>
              <a:t>duration 0,32ms, m_f=0,023, C</a:t>
            </a:r>
            <a:r>
              <a:rPr lang="en-US" sz="1100">
                <a:latin typeface="Calibri" pitchFamily="34" charset="0"/>
              </a:rPr>
              <a:t>a</a:t>
            </a:r>
            <a:r>
              <a:rPr lang="en-US" sz="1600">
                <a:latin typeface="Calibri" pitchFamily="34" charset="0"/>
              </a:rPr>
              <a:t>=0,5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46038" y="-38100"/>
            <a:ext cx="9144001" cy="5048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defRPr/>
            </a:pPr>
            <a:r>
              <a:rPr lang="en-US" sz="2800" smtClean="0"/>
              <a:t>Search for solutions to bound spray tip penetration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E:\pintle injector\injection after moving\!!final\media final\full two stage lower area temparatu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713" y="350838"/>
            <a:ext cx="4056062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 descr="E:\pintle injector\injection after moving\!!final\media final\full two stage lower area vapor mas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3576638"/>
            <a:ext cx="40560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E:\pintle injector\injection after moving\!!final\media final\full two stage lower are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0"/>
            <a:ext cx="40560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4775" y="401638"/>
            <a:ext cx="215900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465138" y="288925"/>
            <a:ext cx="915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0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1288" y="401638"/>
            <a:ext cx="215900" cy="144462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1771650" y="288925"/>
            <a:ext cx="915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10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7894" y="429743"/>
            <a:ext cx="216024" cy="144016"/>
          </a:xfrm>
          <a:prstGeom prst="rect">
            <a:avLst/>
          </a:prstGeom>
          <a:gradFill flip="none" rotWithShape="1">
            <a:gsLst>
              <a:gs pos="0">
                <a:srgbClr val="499CE1">
                  <a:shade val="30000"/>
                  <a:satMod val="115000"/>
                </a:srgbClr>
              </a:gs>
              <a:gs pos="50000">
                <a:srgbClr val="499CE1">
                  <a:shade val="67500"/>
                  <a:satMod val="115000"/>
                </a:srgbClr>
              </a:gs>
              <a:gs pos="100000">
                <a:srgbClr val="499CE1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83" name="TextBox 9"/>
          <p:cNvSpPr txBox="1">
            <a:spLocks noChangeArrowheads="1"/>
          </p:cNvSpPr>
          <p:nvPr/>
        </p:nvSpPr>
        <p:spPr bwMode="auto">
          <a:xfrm>
            <a:off x="3128963" y="3175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1 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</p:txBody>
      </p:sp>
      <p:sp>
        <p:nvSpPr>
          <p:cNvPr id="28684" name="Заголовок 1"/>
          <p:cNvSpPr>
            <a:spLocks noGrp="1"/>
          </p:cNvSpPr>
          <p:nvPr>
            <p:ph type="title"/>
          </p:nvPr>
        </p:nvSpPr>
        <p:spPr>
          <a:xfrm>
            <a:off x="2471738" y="-422275"/>
            <a:ext cx="8229600" cy="1143000"/>
          </a:xfrm>
        </p:spPr>
        <p:txBody>
          <a:bodyPr/>
          <a:lstStyle/>
          <a:p>
            <a:r>
              <a:rPr lang="en-US" sz="3200" smtClean="0"/>
              <a:t>Multi-stage injection strategy</a:t>
            </a:r>
          </a:p>
        </p:txBody>
      </p:sp>
      <p:sp>
        <p:nvSpPr>
          <p:cNvPr id="28685" name="TextBox 2"/>
          <p:cNvSpPr txBox="1">
            <a:spLocks noChangeArrowheads="1"/>
          </p:cNvSpPr>
          <p:nvPr/>
        </p:nvSpPr>
        <p:spPr bwMode="auto">
          <a:xfrm>
            <a:off x="1363663" y="12700"/>
            <a:ext cx="1798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Droplet diameter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2400" y="3979863"/>
            <a:ext cx="215900" cy="142875"/>
          </a:xfrm>
          <a:prstGeom prst="rect">
            <a:avLst/>
          </a:prstGeom>
          <a:solidFill>
            <a:srgbClr val="FC74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87" name="TextBox 3"/>
          <p:cNvSpPr txBox="1">
            <a:spLocks noChangeArrowheads="1"/>
          </p:cNvSpPr>
          <p:nvPr/>
        </p:nvSpPr>
        <p:spPr bwMode="auto">
          <a:xfrm>
            <a:off x="512763" y="3867150"/>
            <a:ext cx="600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 0.3</a:t>
            </a:r>
            <a:endParaRPr lang="ru-RU"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58913" y="3979863"/>
            <a:ext cx="215900" cy="144462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89" name="TextBox 7"/>
          <p:cNvSpPr txBox="1">
            <a:spLocks noChangeArrowheads="1"/>
          </p:cNvSpPr>
          <p:nvPr/>
        </p:nvSpPr>
        <p:spPr bwMode="auto">
          <a:xfrm>
            <a:off x="1819275" y="3867150"/>
            <a:ext cx="600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0.2</a:t>
            </a:r>
            <a:endParaRPr lang="ru-RU">
              <a:latin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15524" y="4008562"/>
            <a:ext cx="216024" cy="144016"/>
          </a:xfrm>
          <a:prstGeom prst="rect">
            <a:avLst/>
          </a:prstGeom>
          <a:gradFill flip="none" rotWithShape="1">
            <a:gsLst>
              <a:gs pos="0">
                <a:srgbClr val="499CE1">
                  <a:shade val="30000"/>
                  <a:satMod val="115000"/>
                </a:srgbClr>
              </a:gs>
              <a:gs pos="50000">
                <a:srgbClr val="499CE1">
                  <a:shade val="67500"/>
                  <a:satMod val="115000"/>
                </a:srgbClr>
              </a:gs>
              <a:gs pos="100000">
                <a:srgbClr val="499CE1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93" name="TextBox 9"/>
          <p:cNvSpPr txBox="1">
            <a:spLocks noChangeArrowheads="1"/>
          </p:cNvSpPr>
          <p:nvPr/>
        </p:nvSpPr>
        <p:spPr bwMode="auto">
          <a:xfrm>
            <a:off x="3176588" y="3897313"/>
            <a:ext cx="425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0</a:t>
            </a:r>
            <a:endParaRPr lang="ru-RU">
              <a:latin typeface="Calibri" pitchFamily="34" charset="0"/>
            </a:endParaRPr>
          </a:p>
        </p:txBody>
      </p:sp>
      <p:sp>
        <p:nvSpPr>
          <p:cNvPr id="28694" name="TextBox 20"/>
          <p:cNvSpPr txBox="1">
            <a:spLocks noChangeArrowheads="1"/>
          </p:cNvSpPr>
          <p:nvPr/>
        </p:nvSpPr>
        <p:spPr bwMode="auto">
          <a:xfrm>
            <a:off x="960438" y="3611563"/>
            <a:ext cx="228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Mass fraction of vapor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94238" y="804863"/>
            <a:ext cx="215900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96" name="TextBox 3"/>
          <p:cNvSpPr txBox="1">
            <a:spLocks noChangeArrowheads="1"/>
          </p:cNvSpPr>
          <p:nvPr/>
        </p:nvSpPr>
        <p:spPr bwMode="auto">
          <a:xfrm>
            <a:off x="5054600" y="692150"/>
            <a:ext cx="779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 800K</a:t>
            </a:r>
            <a:endParaRPr lang="ru-RU"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00750" y="804863"/>
            <a:ext cx="215900" cy="144462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98" name="TextBox 7"/>
          <p:cNvSpPr txBox="1">
            <a:spLocks noChangeArrowheads="1"/>
          </p:cNvSpPr>
          <p:nvPr/>
        </p:nvSpPr>
        <p:spPr bwMode="auto">
          <a:xfrm>
            <a:off x="6361113" y="692150"/>
            <a:ext cx="779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600K</a:t>
            </a:r>
            <a:endParaRPr lang="ru-RU">
              <a:latin typeface="Calibr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475" y="833438"/>
            <a:ext cx="215900" cy="142875"/>
          </a:xfrm>
          <a:prstGeom prst="rect">
            <a:avLst/>
          </a:prstGeom>
          <a:solidFill>
            <a:srgbClr val="1FB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700" name="TextBox 9"/>
          <p:cNvSpPr txBox="1">
            <a:spLocks noChangeArrowheads="1"/>
          </p:cNvSpPr>
          <p:nvPr/>
        </p:nvSpPr>
        <p:spPr bwMode="auto">
          <a:xfrm>
            <a:off x="7718425" y="720725"/>
            <a:ext cx="784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500</a:t>
            </a:r>
            <a:r>
              <a:rPr lang="ru-RU">
                <a:latin typeface="Calibri" pitchFamily="34" charset="0"/>
              </a:rPr>
              <a:t>К</a:t>
            </a:r>
          </a:p>
        </p:txBody>
      </p:sp>
      <p:sp>
        <p:nvSpPr>
          <p:cNvPr id="28701" name="TextBox 5"/>
          <p:cNvSpPr txBox="1">
            <a:spLocks noChangeArrowheads="1"/>
          </p:cNvSpPr>
          <p:nvPr/>
        </p:nvSpPr>
        <p:spPr bwMode="auto">
          <a:xfrm>
            <a:off x="5840413" y="382588"/>
            <a:ext cx="1770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Gas temperature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7825" y="3949700"/>
            <a:ext cx="5073650" cy="295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cs typeface="+mn-cs"/>
              </a:rPr>
              <a:t>Conclusions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For HCCI operation in z-engine preferable: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from 3 to 4 stage </a:t>
            </a:r>
            <a:r>
              <a:rPr lang="en-US" dirty="0">
                <a:latin typeface="+mn-lt"/>
                <a:cs typeface="+mn-cs"/>
              </a:rPr>
              <a:t>o</a:t>
            </a:r>
            <a:r>
              <a:rPr lang="en-US" dirty="0">
                <a:latin typeface="+mn-lt"/>
                <a:cs typeface="+mn-cs"/>
              </a:rPr>
              <a:t>f injections on regime of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maximum load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 downsized injector geometry providing  high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o</a:t>
            </a:r>
            <a:r>
              <a:rPr lang="en-US" dirty="0">
                <a:latin typeface="+mn-lt"/>
                <a:cs typeface="+mn-cs"/>
              </a:rPr>
              <a:t>peration speed, high-pressure injection with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maximum area contraction (</a:t>
            </a:r>
            <a:r>
              <a:rPr lang="en-US" dirty="0" err="1">
                <a:latin typeface="+mn-lt"/>
                <a:cs typeface="+mn-cs"/>
              </a:rPr>
              <a:t>supercavitation</a:t>
            </a:r>
            <a:r>
              <a:rPr lang="en-US" dirty="0">
                <a:latin typeface="+mn-lt"/>
                <a:cs typeface="+mn-cs"/>
              </a:rPr>
              <a:t> regime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o</a:t>
            </a:r>
            <a:r>
              <a:rPr lang="en-US" dirty="0">
                <a:latin typeface="+mn-lt"/>
                <a:cs typeface="+mn-cs"/>
              </a:rPr>
              <a:t>r closely to </a:t>
            </a:r>
            <a:r>
              <a:rPr lang="en-US" dirty="0" err="1">
                <a:latin typeface="+mn-lt"/>
                <a:cs typeface="+mn-cs"/>
              </a:rPr>
              <a:t>supercavitation</a:t>
            </a:r>
            <a:r>
              <a:rPr lang="en-US" dirty="0">
                <a:latin typeface="+mn-lt"/>
                <a:cs typeface="+mn-cs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earlier start of first injection (90 CAD before TDC)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lower design cone  angle of </a:t>
            </a:r>
            <a:r>
              <a:rPr lang="en-US" dirty="0" err="1">
                <a:latin typeface="+mn-lt"/>
                <a:cs typeface="+mn-cs"/>
              </a:rPr>
              <a:t>pintle</a:t>
            </a:r>
            <a:r>
              <a:rPr lang="en-US" dirty="0">
                <a:latin typeface="+mn-lt"/>
                <a:cs typeface="+mn-cs"/>
              </a:rPr>
              <a:t> (about 90 </a:t>
            </a:r>
            <a:r>
              <a:rPr lang="en-US" dirty="0" err="1">
                <a:latin typeface="+mn-lt"/>
                <a:cs typeface="+mn-cs"/>
              </a:rPr>
              <a:t>deg</a:t>
            </a:r>
            <a:r>
              <a:rPr lang="en-US" dirty="0">
                <a:latin typeface="+mn-lt"/>
                <a:cs typeface="+mn-cs"/>
              </a:rPr>
              <a:t>)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94" name="Object 526"/>
          <p:cNvGraphicFramePr>
            <a:graphicFrameLocks noChangeAspect="1"/>
          </p:cNvGraphicFramePr>
          <p:nvPr/>
        </p:nvGraphicFramePr>
        <p:xfrm>
          <a:off x="4343400" y="1136650"/>
          <a:ext cx="4800600" cy="5721350"/>
        </p:xfrm>
        <a:graphic>
          <a:graphicData uri="http://schemas.openxmlformats.org/presentationml/2006/ole">
            <p:oleObj spid="_x0000_s7694" name="Точечный рисунок" r:id="rId4" imgW="4374259" imgH="5212532" progId="PBrush">
              <p:embed/>
            </p:oleObj>
          </a:graphicData>
        </a:graphic>
      </p:graphicFrame>
      <p:sp>
        <p:nvSpPr>
          <p:cNvPr id="7695" name="Text Box 2"/>
          <p:cNvSpPr txBox="1">
            <a:spLocks noChangeArrowheads="1"/>
          </p:cNvSpPr>
          <p:nvPr/>
        </p:nvSpPr>
        <p:spPr bwMode="auto">
          <a:xfrm>
            <a:off x="1673225" y="0"/>
            <a:ext cx="5462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/>
              <a:t>SA HCCI   realization</a:t>
            </a:r>
            <a:r>
              <a:rPr lang="ru-RU" sz="2800"/>
              <a:t> in Z-engine</a:t>
            </a:r>
          </a:p>
        </p:txBody>
      </p:sp>
      <p:sp>
        <p:nvSpPr>
          <p:cNvPr id="7696" name="Text Box 4"/>
          <p:cNvSpPr txBox="1">
            <a:spLocks noChangeArrowheads="1"/>
          </p:cNvSpPr>
          <p:nvPr/>
        </p:nvSpPr>
        <p:spPr bwMode="auto">
          <a:xfrm>
            <a:off x="255588" y="496888"/>
            <a:ext cx="8888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Due to specific in-cylinder temperature behaviour; massive internal EGR; fuel injection (by pintle-type injector) into a gas having low density the  </a:t>
            </a:r>
            <a:r>
              <a:rPr lang="en-GB">
                <a:solidFill>
                  <a:schemeClr val="accent1"/>
                </a:solidFill>
              </a:rPr>
              <a:t>SA HCCI  is possible!</a:t>
            </a:r>
            <a:r>
              <a:rPr lang="en-GB"/>
              <a:t>    </a:t>
            </a:r>
          </a:p>
        </p:txBody>
      </p:sp>
      <p:sp>
        <p:nvSpPr>
          <p:cNvPr id="7697" name="Text Box 5"/>
          <p:cNvSpPr txBox="1">
            <a:spLocks noChangeArrowheads="1"/>
          </p:cNvSpPr>
          <p:nvPr/>
        </p:nvSpPr>
        <p:spPr bwMode="auto">
          <a:xfrm>
            <a:off x="255588" y="1989138"/>
            <a:ext cx="437991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Injection with pintle-type injector into a burnt gas when exhaust is near to terminating and intake has not started yet:  </a:t>
            </a:r>
          </a:p>
          <a:p>
            <a:pPr>
              <a:buFontTx/>
              <a:buChar char="-"/>
            </a:pPr>
            <a:r>
              <a:rPr lang="en-GB"/>
              <a:t> 7</a:t>
            </a:r>
            <a:r>
              <a:rPr lang="ru-RU"/>
              <a:t>1</a:t>
            </a:r>
            <a:r>
              <a:rPr lang="en-GB"/>
              <a:t> deg. before TDC. </a:t>
            </a:r>
            <a:br>
              <a:rPr lang="en-GB"/>
            </a:br>
            <a:r>
              <a:rPr lang="en-GB"/>
              <a:t>- p = </a:t>
            </a:r>
            <a:r>
              <a:rPr lang="ru-RU"/>
              <a:t>2,5</a:t>
            </a:r>
            <a:r>
              <a:rPr lang="en-GB"/>
              <a:t> bar;    T = </a:t>
            </a:r>
            <a:r>
              <a:rPr lang="ru-RU"/>
              <a:t>800</a:t>
            </a:r>
            <a:r>
              <a:rPr lang="en-GB"/>
              <a:t> K;    EGR=100%.</a:t>
            </a:r>
          </a:p>
          <a:p>
            <a:pPr>
              <a:buFontTx/>
              <a:buChar char="-"/>
            </a:pPr>
            <a:endParaRPr lang="en-GB"/>
          </a:p>
          <a:p>
            <a:pPr>
              <a:buFontTx/>
              <a:buChar char="-"/>
            </a:pPr>
            <a:r>
              <a:rPr lang="en-GB"/>
              <a:t>Injection pressure</a:t>
            </a:r>
            <a:r>
              <a:rPr lang="ru-RU"/>
              <a:t> up to</a:t>
            </a:r>
            <a:r>
              <a:rPr lang="en-GB"/>
              <a:t> 1100 bar.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>SMD ~ 10 </a:t>
            </a:r>
            <a:r>
              <a:rPr lang="ru-RU">
                <a:latin typeface="GreekC"/>
                <a:ea typeface="GreekC"/>
                <a:cs typeface="GreekC"/>
              </a:rPr>
              <a:t>m</a:t>
            </a:r>
            <a:r>
              <a:rPr lang="en-GB"/>
              <a:t>m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/>
              <a:t>Simulation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en-US" dirty="0" smtClean="0"/>
              <a:t> in-cylinder</a:t>
            </a:r>
            <a:r>
              <a:rPr lang="ru-RU" dirty="0" smtClean="0"/>
              <a:t> </a:t>
            </a:r>
            <a:r>
              <a:rPr lang="en-US" dirty="0" smtClean="0"/>
              <a:t>spray behavior</a:t>
            </a:r>
            <a:endParaRPr lang="en-US" dirty="0"/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1989138" y="1773238"/>
            <a:ext cx="59324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Ansys </a:t>
            </a:r>
            <a:r>
              <a:rPr lang="ru-RU" sz="3200">
                <a:latin typeface="Calibri" pitchFamily="34" charset="0"/>
              </a:rPr>
              <a:t>Fluent discrete phase model</a:t>
            </a:r>
          </a:p>
          <a:p>
            <a:r>
              <a:rPr lang="ru-RU" sz="3200">
                <a:latin typeface="Calibri" pitchFamily="34" charset="0"/>
              </a:rPr>
              <a:t> (Euler-Lagrangian approach)</a:t>
            </a:r>
            <a:endParaRPr lang="en-US" sz="3200">
              <a:latin typeface="Calibri" pitchFamily="34" charset="0"/>
            </a:endParaRP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4003675"/>
            <a:ext cx="39243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141663"/>
            <a:ext cx="5111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6350" y="28575"/>
          <a:ext cx="3354388" cy="3467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7165"/>
                <a:gridCol w="1486379"/>
              </a:tblGrid>
              <a:tr h="66398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Experiment</a:t>
                      </a: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condition</a:t>
                      </a: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Andreas </a:t>
                      </a:r>
                      <a:r>
                        <a:rPr lang="en-US" sz="16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Schmid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et.al.</a:t>
                      </a: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6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Ambient </a:t>
                      </a:r>
                      <a:r>
                        <a:rPr lang="ru-RU" sz="1600" dirty="0" err="1" smtClean="0">
                          <a:effectLst/>
                        </a:rPr>
                        <a:t>gas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</a:rPr>
                        <a:t>density</a:t>
                      </a:r>
                      <a:r>
                        <a:rPr lang="en-US" sz="1600" dirty="0" smtClean="0">
                          <a:effectLst/>
                        </a:rPr>
                        <a:t>, 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</a:rPr>
                        <a:t>kg</a:t>
                      </a:r>
                      <a:r>
                        <a:rPr lang="ru-RU" sz="1600" dirty="0" smtClean="0">
                          <a:effectLst/>
                        </a:rPr>
                        <a:t>/m³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2,2;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6,6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Ambient gas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Air </a:t>
                      </a: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ru-RU" sz="1600" dirty="0" smtClean="0">
                          <a:effectLst/>
                        </a:rPr>
                        <a:t>300</a:t>
                      </a:r>
                      <a:r>
                        <a:rPr lang="en-US" sz="1600" dirty="0" smtClean="0">
                          <a:effectLst/>
                        </a:rPr>
                        <a:t>K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Fuel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Isooctane</a:t>
                      </a:r>
                      <a:r>
                        <a:rPr lang="en-US" sz="1600" dirty="0" smtClean="0">
                          <a:effectLst/>
                        </a:rPr>
                        <a:t> (</a:t>
                      </a:r>
                      <a:r>
                        <a:rPr lang="ru-RU" sz="1600" dirty="0" smtClean="0">
                          <a:effectLst/>
                        </a:rPr>
                        <a:t>300K</a:t>
                      </a:r>
                      <a:r>
                        <a:rPr lang="en-US" sz="1600" dirty="0" smtClean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Fuel density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732,1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6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Injection </a:t>
                      </a:r>
                      <a:r>
                        <a:rPr lang="en-US" sz="1600" dirty="0" smtClean="0">
                          <a:effectLst/>
                        </a:rPr>
                        <a:t>pressure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</a:rPr>
                        <a:t>drop</a:t>
                      </a:r>
                      <a:r>
                        <a:rPr lang="en-US" sz="1600" dirty="0" smtClean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Mpa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6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Spray cone angle, </a:t>
                      </a:r>
                      <a:r>
                        <a:rPr lang="en-US" sz="1600" dirty="0" err="1">
                          <a:effectLst/>
                        </a:rPr>
                        <a:t>deg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90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948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1025" y="4332288"/>
            <a:ext cx="47434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513" y="944563"/>
            <a:ext cx="303053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4" name="TextBox 8"/>
          <p:cNvSpPr txBox="1">
            <a:spLocks noChangeArrowheads="1"/>
          </p:cNvSpPr>
          <p:nvPr/>
        </p:nvSpPr>
        <p:spPr bwMode="auto">
          <a:xfrm>
            <a:off x="5235575" y="3927475"/>
            <a:ext cx="305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6.6kg/m</a:t>
            </a:r>
            <a:r>
              <a:rPr lang="ru-RU" sz="2000">
                <a:latin typeface="Calibri" pitchFamily="34" charset="0"/>
              </a:rPr>
              <a:t>³ </a:t>
            </a:r>
            <a:r>
              <a:rPr lang="en-US" sz="2000">
                <a:latin typeface="Calibri" pitchFamily="34" charset="0"/>
              </a:rPr>
              <a:t>, </a:t>
            </a:r>
            <a:r>
              <a:rPr lang="ru-RU" sz="2000">
                <a:latin typeface="Calibri" pitchFamily="34" charset="0"/>
              </a:rPr>
              <a:t>750 </a:t>
            </a:r>
            <a:r>
              <a:rPr lang="ru-RU" sz="2000">
                <a:latin typeface="GreekC"/>
                <a:ea typeface="GreekC"/>
                <a:cs typeface="GreekC"/>
              </a:rPr>
              <a:t>m</a:t>
            </a:r>
            <a:r>
              <a:rPr lang="ru-RU" sz="2000">
                <a:latin typeface="Calibri" pitchFamily="34" charset="0"/>
              </a:rPr>
              <a:t>s</a:t>
            </a:r>
            <a:r>
              <a:rPr lang="en-US" sz="2000">
                <a:latin typeface="Calibri" pitchFamily="34" charset="0"/>
              </a:rPr>
              <a:t> after SOI</a:t>
            </a:r>
          </a:p>
        </p:txBody>
      </p:sp>
      <p:sp>
        <p:nvSpPr>
          <p:cNvPr id="19485" name="TextBox 14"/>
          <p:cNvSpPr txBox="1">
            <a:spLocks noChangeArrowheads="1"/>
          </p:cNvSpPr>
          <p:nvPr/>
        </p:nvSpPr>
        <p:spPr bwMode="auto">
          <a:xfrm>
            <a:off x="6230938" y="577850"/>
            <a:ext cx="299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6.6kg/m</a:t>
            </a:r>
            <a:r>
              <a:rPr lang="ru-RU" sz="2000">
                <a:latin typeface="Calibri" pitchFamily="34" charset="0"/>
              </a:rPr>
              <a:t>³</a:t>
            </a:r>
            <a:r>
              <a:rPr lang="en-US" sz="2000">
                <a:latin typeface="Calibri" pitchFamily="34" charset="0"/>
              </a:rPr>
              <a:t>, </a:t>
            </a:r>
            <a:r>
              <a:rPr lang="ru-RU" sz="2000">
                <a:latin typeface="Calibri" pitchFamily="34" charset="0"/>
              </a:rPr>
              <a:t>350 </a:t>
            </a:r>
            <a:r>
              <a:rPr lang="ru-RU" sz="2000">
                <a:latin typeface="GreekC"/>
                <a:ea typeface="GreekC"/>
                <a:cs typeface="GreekC"/>
              </a:rPr>
              <a:t>m</a:t>
            </a:r>
            <a:r>
              <a:rPr lang="ru-RU" sz="2000">
                <a:latin typeface="Calibri" pitchFamily="34" charset="0"/>
              </a:rPr>
              <a:t>s</a:t>
            </a:r>
            <a:r>
              <a:rPr lang="en-US" sz="2000">
                <a:latin typeface="Calibri" pitchFamily="34" charset="0"/>
              </a:rPr>
              <a:t> after SOI</a:t>
            </a:r>
          </a:p>
          <a:p>
            <a:endParaRPr lang="en-US" sz="2000">
              <a:latin typeface="Calibri" pitchFamily="34" charset="0"/>
            </a:endParaRPr>
          </a:p>
        </p:txBody>
      </p:sp>
      <p:pic>
        <p:nvPicPr>
          <p:cNvPr id="1948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9325" y="808038"/>
            <a:ext cx="252730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7" name="TextBox 16"/>
          <p:cNvSpPr txBox="1">
            <a:spLocks noChangeArrowheads="1"/>
          </p:cNvSpPr>
          <p:nvPr/>
        </p:nvSpPr>
        <p:spPr bwMode="auto">
          <a:xfrm>
            <a:off x="3503613" y="1285875"/>
            <a:ext cx="138271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2.2kg/m</a:t>
            </a:r>
            <a:r>
              <a:rPr lang="ru-RU" sz="2000">
                <a:latin typeface="Calibri" pitchFamily="34" charset="0"/>
              </a:rPr>
              <a:t>³</a:t>
            </a:r>
            <a:r>
              <a:rPr lang="en-US" sz="2000">
                <a:latin typeface="Calibri" pitchFamily="34" charset="0"/>
              </a:rPr>
              <a:t>,</a:t>
            </a:r>
          </a:p>
          <a:p>
            <a:r>
              <a:rPr lang="en-US" sz="2000">
                <a:latin typeface="Calibri" pitchFamily="34" charset="0"/>
              </a:rPr>
              <a:t>4</a:t>
            </a:r>
            <a:r>
              <a:rPr lang="ru-RU" sz="2000">
                <a:latin typeface="Calibri" pitchFamily="34" charset="0"/>
              </a:rPr>
              <a:t>50 </a:t>
            </a:r>
            <a:r>
              <a:rPr lang="ru-RU" sz="2000">
                <a:latin typeface="GreekC"/>
                <a:ea typeface="GreekC"/>
                <a:cs typeface="GreekC"/>
              </a:rPr>
              <a:t>m</a:t>
            </a:r>
            <a:r>
              <a:rPr lang="ru-RU" sz="2000">
                <a:latin typeface="Calibri" pitchFamily="34" charset="0"/>
              </a:rPr>
              <a:t>s</a:t>
            </a:r>
            <a:r>
              <a:rPr lang="en-US" sz="2000">
                <a:latin typeface="Calibri" pitchFamily="34" charset="0"/>
              </a:rPr>
              <a:t> after SOI</a:t>
            </a:r>
          </a:p>
          <a:p>
            <a:endParaRPr lang="en-US" sz="2000">
              <a:latin typeface="Calibri" pitchFamily="34" charset="0"/>
            </a:endParaRPr>
          </a:p>
        </p:txBody>
      </p:sp>
      <p:sp>
        <p:nvSpPr>
          <p:cNvPr id="19488" name="Заголовок 1"/>
          <p:cNvSpPr>
            <a:spLocks noGrp="1"/>
          </p:cNvSpPr>
          <p:nvPr>
            <p:ph type="title"/>
          </p:nvPr>
        </p:nvSpPr>
        <p:spPr>
          <a:xfrm>
            <a:off x="1739900" y="-100013"/>
            <a:ext cx="8785225" cy="477838"/>
          </a:xfrm>
        </p:spPr>
        <p:txBody>
          <a:bodyPr/>
          <a:lstStyle/>
          <a:p>
            <a:r>
              <a:rPr lang="ru-RU" sz="2000" smtClean="0"/>
              <a:t>Experiment</a:t>
            </a:r>
            <a:r>
              <a:rPr lang="en-US" sz="2000" smtClean="0"/>
              <a:t>al</a:t>
            </a:r>
            <a:r>
              <a:rPr lang="ru-RU" sz="2000" smtClean="0"/>
              <a:t> validation of non-evaporating injection</a:t>
            </a:r>
          </a:p>
        </p:txBody>
      </p:sp>
      <p:sp>
        <p:nvSpPr>
          <p:cNvPr id="19489" name="Прямоугольник 1"/>
          <p:cNvSpPr>
            <a:spLocks noChangeArrowheads="1"/>
          </p:cNvSpPr>
          <p:nvPr/>
        </p:nvSpPr>
        <p:spPr bwMode="auto">
          <a:xfrm>
            <a:off x="4356100" y="252413"/>
            <a:ext cx="2822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  <a:ea typeface="Calibri" pitchFamily="34" charset="0"/>
                <a:cs typeface="Times New Roman" pitchFamily="18" charset="0"/>
              </a:rPr>
              <a:t>Andreas Schmid experiment</a:t>
            </a:r>
            <a:endParaRPr lang="en-US">
              <a:latin typeface="Calibri" pitchFamily="34" charset="0"/>
              <a:ea typeface="Calibri" pitchFamily="34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-108520" y="3716082"/>
          <a:ext cx="4572151" cy="314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395288"/>
            <a:ext cx="47434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50825" y="-377825"/>
            <a:ext cx="8229600" cy="1143000"/>
          </a:xfrm>
        </p:spPr>
        <p:txBody>
          <a:bodyPr/>
          <a:lstStyle/>
          <a:p>
            <a:r>
              <a:rPr lang="ru-RU" sz="3200" smtClean="0"/>
              <a:t>2D vs 3D</a:t>
            </a:r>
            <a:endParaRPr lang="en-US" sz="3200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784225"/>
            <a:ext cx="295433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9100" y="4600575"/>
            <a:ext cx="22669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6769100" y="3376613"/>
            <a:ext cx="2832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Experimental </a:t>
            </a:r>
          </a:p>
          <a:p>
            <a:r>
              <a:rPr lang="ru-RU">
                <a:latin typeface="Calibri" pitchFamily="34" charset="0"/>
              </a:rPr>
              <a:t>shadowgraphy of similar injector</a:t>
            </a:r>
          </a:p>
          <a:p>
            <a:r>
              <a:rPr lang="ru-RU">
                <a:latin typeface="Calibri" pitchFamily="34" charset="0"/>
              </a:rPr>
              <a:t>in similar condition</a:t>
            </a:r>
            <a:endParaRPr lang="en-US">
              <a:latin typeface="Calibri" pitchFamily="34" charset="0"/>
            </a:endParaRP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6750" y="784225"/>
            <a:ext cx="1881188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4900613" y="395288"/>
            <a:ext cx="2116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D case visualization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7016750" y="417513"/>
            <a:ext cx="2116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D case visualization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4958" y="3068960"/>
          <a:ext cx="3840028" cy="2331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3799453" y="3038369"/>
          <a:ext cx="295232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5467350"/>
          <a:ext cx="6096000" cy="1382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Definition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Computing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time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of 7,5 CAD injection duration, hours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5" name="Заголовок 1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29600" cy="1143001"/>
          </a:xfrm>
        </p:spPr>
        <p:txBody>
          <a:bodyPr/>
          <a:lstStyle/>
          <a:p>
            <a:r>
              <a:rPr lang="en-US" sz="2400" smtClean="0"/>
              <a:t>Comparison of results of single droplet heating and evaporation 		obtained by different methods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76250"/>
          <a:ext cx="3313113" cy="3589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240"/>
                <a:gridCol w="1468128"/>
              </a:tblGrid>
              <a:tr h="2524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Experiment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condition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Sazhin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et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Ambient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gas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Air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Ambient pressure, </a:t>
                      </a:r>
                      <a:r>
                        <a:rPr lang="en-US" sz="1400" dirty="0" err="1">
                          <a:effectLst/>
                        </a:rPr>
                        <a:t>MPa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Ambient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temperature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K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Injected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droplet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n-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dodecane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3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Injected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dirty="0" err="1" smtClean="0">
                          <a:effectLst/>
                        </a:rPr>
                        <a:t>roplet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initial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temperature</a:t>
                      </a:r>
                      <a:r>
                        <a:rPr lang="ru-RU" sz="1400" dirty="0" smtClean="0">
                          <a:effectLst/>
                        </a:rPr>
                        <a:t>, K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Injected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dirty="0" err="1" smtClean="0">
                          <a:effectLst/>
                        </a:rPr>
                        <a:t>roplet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initial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diameter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  <a:latin typeface="GreekC" pitchFamily="2" charset="0"/>
                          <a:cs typeface="GreekC" pitchFamily="2" charset="0"/>
                        </a:rPr>
                        <a:t>m</a:t>
                      </a:r>
                      <a:r>
                        <a:rPr lang="ru-RU" sz="1400" dirty="0" err="1" smtClean="0">
                          <a:effectLst/>
                        </a:rPr>
                        <a:t>m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Injection velocity, m/s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2634" name="TextBox 14"/>
          <p:cNvSpPr txBox="1">
            <a:spLocks noChangeArrowheads="1"/>
          </p:cNvSpPr>
          <p:nvPr/>
        </p:nvSpPr>
        <p:spPr bwMode="auto">
          <a:xfrm>
            <a:off x="3257550" y="765175"/>
            <a:ext cx="58864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Fluent Convection/Diffusion controlled model (Miller, Sazhin)</a:t>
            </a:r>
          </a:p>
          <a:p>
            <a:endParaRPr lang="en-US" sz="2000">
              <a:latin typeface="Calibri" pitchFamily="34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3347864" y="1103257"/>
          <a:ext cx="5688632" cy="261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107505" y="3986212"/>
          <a:ext cx="5472608" cy="275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729288" y="3500438"/>
          <a:ext cx="3263900" cy="2208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9899"/>
                <a:gridCol w="2123727"/>
              </a:tblGrid>
              <a:tr h="20334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Model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Evaporation model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Diffusion controlled</a:t>
                      </a:r>
                    </a:p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Convection/ Diffusion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controlled (Miller, </a:t>
                      </a:r>
                      <a:r>
                        <a:rPr lang="en-US" sz="1400" baseline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Sazhin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64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Adjusted parameters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000" i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vap</a:t>
                      </a:r>
                      <a:r>
                        <a:rPr lang="en-US" sz="1400" i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=560K (empirical</a:t>
                      </a:r>
                      <a:r>
                        <a:rPr lang="en-US" sz="1400" i="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equation</a:t>
                      </a:r>
                      <a:r>
                        <a:rPr lang="en-US" sz="1400" i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2604" name="Object 76"/>
          <p:cNvGraphicFramePr>
            <a:graphicFrameLocks noChangeAspect="1"/>
          </p:cNvGraphicFramePr>
          <p:nvPr/>
        </p:nvGraphicFramePr>
        <p:xfrm>
          <a:off x="7102475" y="4724400"/>
          <a:ext cx="1095375" cy="431800"/>
        </p:xfrm>
        <a:graphic>
          <a:graphicData uri="http://schemas.openxmlformats.org/presentationml/2006/ole">
            <p:oleObj spid="_x0000_s22604" name="Формула" r:id="rId5" imgW="1066337" imgH="444307" progId="Equation.3">
              <p:embed/>
            </p:oleObj>
          </a:graphicData>
        </a:graphic>
      </p:graphicFrame>
      <p:pic>
        <p:nvPicPr>
          <p:cNvPr id="2265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6472238"/>
            <a:ext cx="2676525" cy="35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651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76975" y="5999163"/>
            <a:ext cx="1704975" cy="34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652" name="TextBox 3"/>
          <p:cNvSpPr txBox="1">
            <a:spLocks noChangeArrowheads="1"/>
          </p:cNvSpPr>
          <p:nvPr/>
        </p:nvSpPr>
        <p:spPr bwMode="auto">
          <a:xfrm>
            <a:off x="6046788" y="5621338"/>
            <a:ext cx="2165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Sreznevsky equation: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2" name="Заголовок 1"/>
          <p:cNvSpPr>
            <a:spLocks noGrp="1"/>
          </p:cNvSpPr>
          <p:nvPr>
            <p:ph type="title"/>
          </p:nvPr>
        </p:nvSpPr>
        <p:spPr>
          <a:xfrm>
            <a:off x="0" y="-458788"/>
            <a:ext cx="9144000" cy="1143001"/>
          </a:xfrm>
        </p:spPr>
        <p:txBody>
          <a:bodyPr/>
          <a:lstStyle/>
          <a:p>
            <a:r>
              <a:rPr lang="en-US" sz="1800" smtClean="0"/>
              <a:t>Comparison of results of single droplet heating and evaporation obtained by different models</a:t>
            </a:r>
          </a:p>
        </p:txBody>
      </p:sp>
      <p:sp>
        <p:nvSpPr>
          <p:cNvPr id="20613" name="TextBox 3"/>
          <p:cNvSpPr txBox="1">
            <a:spLocks noChangeArrowheads="1"/>
          </p:cNvSpPr>
          <p:nvPr/>
        </p:nvSpPr>
        <p:spPr bwMode="auto">
          <a:xfrm>
            <a:off x="179388" y="5278438"/>
            <a:ext cx="8964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Very close results obtained by Sazhin experiment, by Sreznevsky law </a:t>
            </a:r>
            <a:r>
              <a:rPr lang="ru-RU" sz="2400">
                <a:latin typeface="Calibri" pitchFamily="34" charset="0"/>
              </a:rPr>
              <a:t>and </a:t>
            </a:r>
            <a:r>
              <a:rPr lang="en-US" sz="2400">
                <a:latin typeface="Calibri" pitchFamily="34" charset="0"/>
              </a:rPr>
              <a:t>in this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It is necessary carefully adjust parameters of model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950" y="476250"/>
          <a:ext cx="2303463" cy="4375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2949"/>
                <a:gridCol w="1021307"/>
              </a:tblGrid>
              <a:tr h="2599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Real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z-engine c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ondition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Ambient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gas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Air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9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Ambient pressure, </a:t>
                      </a:r>
                      <a:r>
                        <a:rPr lang="en-US" sz="1400" dirty="0" err="1">
                          <a:effectLst/>
                        </a:rPr>
                        <a:t>MPa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9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Ambient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temperature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K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748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9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Injected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droplet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Diesel fuel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9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Injected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dirty="0" err="1" smtClean="0">
                          <a:effectLst/>
                        </a:rPr>
                        <a:t>roplet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initial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temperature</a:t>
                      </a:r>
                      <a:r>
                        <a:rPr lang="ru-RU" sz="1400" dirty="0" smtClean="0">
                          <a:effectLst/>
                        </a:rPr>
                        <a:t>, K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380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9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Injected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dirty="0" err="1" smtClean="0">
                          <a:effectLst/>
                        </a:rPr>
                        <a:t>roplet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initial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diameter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  <a:latin typeface="GreekC" pitchFamily="2" charset="0"/>
                          <a:cs typeface="GreekC" pitchFamily="2" charset="0"/>
                        </a:rPr>
                        <a:t>m</a:t>
                      </a:r>
                      <a:r>
                        <a:rPr lang="ru-RU" sz="1400" dirty="0" err="1" smtClean="0">
                          <a:effectLst/>
                        </a:rPr>
                        <a:t>m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9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Injection velocity, m/s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443663" y="476250"/>
          <a:ext cx="2592387" cy="2462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296144"/>
              </a:tblGrid>
              <a:tr h="2541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Model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61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Evaporation model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Diffusion controlled</a:t>
                      </a:r>
                    </a:p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Convection/ Diffusion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controlled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8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Adjusted parameters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000" i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vap</a:t>
                      </a:r>
                      <a:r>
                        <a:rPr lang="en-US" sz="1400" i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=490K (</a:t>
                      </a:r>
                      <a:r>
                        <a:rPr lang="en-US" sz="1400" i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Vyrubov</a:t>
                      </a:r>
                      <a:r>
                        <a:rPr lang="en-US" sz="1400" i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0611" name="Object 131"/>
          <p:cNvGraphicFramePr>
            <a:graphicFrameLocks noChangeAspect="1"/>
          </p:cNvGraphicFramePr>
          <p:nvPr/>
        </p:nvGraphicFramePr>
        <p:xfrm>
          <a:off x="7812088" y="1989138"/>
          <a:ext cx="1095375" cy="431800"/>
        </p:xfrm>
        <a:graphic>
          <a:graphicData uri="http://schemas.openxmlformats.org/presentationml/2006/ole">
            <p:oleObj spid="_x0000_s20611" name="Формула" r:id="rId3" imgW="1066680" imgH="444240" progId="Equation.3">
              <p:embed/>
            </p:oleObj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2339752" y="188640"/>
          <a:ext cx="4392487" cy="2736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267744" y="2780928"/>
          <a:ext cx="432048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55563" y="-120650"/>
            <a:ext cx="391318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alibri" pitchFamily="34" charset="0"/>
              </a:rPr>
              <a:t>Two-stage simulation of injection </a:t>
            </a:r>
          </a:p>
        </p:txBody>
      </p:sp>
      <p:pic>
        <p:nvPicPr>
          <p:cNvPr id="3076" name="Picture 4" descr="E:\Solutions new\презентация\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720725"/>
            <a:ext cx="2738437" cy="3105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7" name="Picture 5" descr="E:\Solutions new\презентация\3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720725"/>
            <a:ext cx="2738437" cy="3105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5604" name="Picture 2" descr="E:\Solutions new\презентация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0450" y="720725"/>
            <a:ext cx="20605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Solutions new\презентация\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0450" y="720725"/>
            <a:ext cx="20605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43375" y="1500188"/>
            <a:ext cx="395288" cy="849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Прямая со стрелкой 8"/>
          <p:cNvCxnSpPr>
            <a:stCxn id="5" idx="3"/>
          </p:cNvCxnSpPr>
          <p:nvPr/>
        </p:nvCxnSpPr>
        <p:spPr>
          <a:xfrm flipV="1">
            <a:off x="4538663" y="1428750"/>
            <a:ext cx="1676400" cy="4968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86563" y="357188"/>
            <a:ext cx="212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Boundary conditions</a:t>
            </a:r>
            <a:endParaRPr lang="ru-RU"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57625" y="-71438"/>
            <a:ext cx="2881313" cy="70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>
                <a:latin typeface="Calibri" pitchFamily="34" charset="0"/>
              </a:rPr>
              <a:t>First part: internal flow</a:t>
            </a:r>
          </a:p>
          <a:p>
            <a:r>
              <a:rPr lang="en-US">
                <a:latin typeface="Calibri" pitchFamily="34" charset="0"/>
              </a:rPr>
              <a:t>   (Cavitation, Air entraining)</a:t>
            </a:r>
            <a:endParaRPr lang="ru-RU">
              <a:latin typeface="Calibri" pitchFamily="34" charset="0"/>
            </a:endParaRPr>
          </a:p>
        </p:txBody>
      </p:sp>
      <p:cxnSp>
        <p:nvCxnSpPr>
          <p:cNvPr id="18" name="Прямая со стрелкой 17"/>
          <p:cNvCxnSpPr>
            <a:endCxn id="3075" idx="2"/>
          </p:cNvCxnSpPr>
          <p:nvPr/>
        </p:nvCxnSpPr>
        <p:spPr>
          <a:xfrm rot="10800000">
            <a:off x="4630738" y="2476500"/>
            <a:ext cx="727075" cy="4524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5288" y="5516563"/>
            <a:ext cx="37766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200" b="1">
                <a:latin typeface="Calibri" pitchFamily="34" charset="0"/>
              </a:rPr>
              <a:t>Second part: in-cylinder region</a:t>
            </a:r>
          </a:p>
          <a:p>
            <a:r>
              <a:rPr lang="en-US">
                <a:latin typeface="Calibri" pitchFamily="34" charset="0"/>
              </a:rPr>
              <a:t>(Breakup, Evaporation)</a:t>
            </a:r>
            <a:endParaRPr lang="ru-RU">
              <a:latin typeface="Calibri" pitchFamily="34" charset="0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/>
        </p:nvGraphicFramePr>
        <p:xfrm>
          <a:off x="4714875" y="4043363"/>
          <a:ext cx="4429125" cy="2212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40"/>
                <a:gridCol w="2285985"/>
              </a:tblGrid>
              <a:tr h="30473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First part model</a:t>
                      </a:r>
                      <a:endParaRPr lang="ru-RU" sz="1400" b="1" dirty="0">
                        <a:latin typeface="Calibri" pitchFamily="34" charset="0"/>
                      </a:endParaRP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ru-RU" sz="12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255655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Total number of cells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250 000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</a:tr>
              <a:tr h="299043"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element size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</a:tr>
              <a:tr h="450320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Computer</a:t>
                      </a:r>
                      <a:r>
                        <a:rPr lang="ru-RU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cluster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528 Cores X 2800GHz/ 1Tb RAM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</a:tr>
              <a:tr h="450320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Computing time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 Hours  / 7,5 CAD injection duration/ 32 cores employed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</a:tr>
              <a:tr h="450320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Models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VOF model / Realizable k-e  turbulence/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Schnerr-Sauer cavitation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11" marB="45711"/>
                </a:tc>
              </a:tr>
            </a:tbl>
          </a:graphicData>
        </a:graphic>
      </p:graphicFrame>
      <p:pic>
        <p:nvPicPr>
          <p:cNvPr id="2123" name="Picture 75" descr="E:\Solutions new\презентация\3phases finalcut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642938"/>
            <a:ext cx="1749425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572375" y="357188"/>
            <a:ext cx="1706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Simulation with </a:t>
            </a:r>
          </a:p>
          <a:p>
            <a:r>
              <a:rPr lang="en-US">
                <a:latin typeface="Calibri" pitchFamily="34" charset="0"/>
              </a:rPr>
              <a:t>moving pintle</a:t>
            </a:r>
            <a:endParaRPr lang="ru-RU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6200000" flipV="1">
            <a:off x="7805738" y="3409950"/>
            <a:ext cx="357187" cy="2524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>
            <a:off x="7143750" y="2928938"/>
            <a:ext cx="857250" cy="6429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57813" y="2286000"/>
            <a:ext cx="2714625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Export data from interface to BC of second part</a:t>
            </a:r>
            <a:endParaRPr lang="ru-RU">
              <a:latin typeface="Calibri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429375" y="1285875"/>
            <a:ext cx="214313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643688" y="1143000"/>
            <a:ext cx="855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- Liquid</a:t>
            </a:r>
            <a:endParaRPr lang="ru-RU" sz="1600"/>
          </a:p>
        </p:txBody>
      </p:sp>
      <p:sp>
        <p:nvSpPr>
          <p:cNvPr id="43" name="Прямоугольник 42"/>
          <p:cNvSpPr/>
          <p:nvPr/>
        </p:nvSpPr>
        <p:spPr>
          <a:xfrm>
            <a:off x="6429375" y="1571625"/>
            <a:ext cx="214313" cy="142875"/>
          </a:xfrm>
          <a:prstGeom prst="rect">
            <a:avLst/>
          </a:prstGeom>
          <a:solidFill>
            <a:srgbClr val="40E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643688" y="1428750"/>
            <a:ext cx="842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- Vapor</a:t>
            </a:r>
            <a:endParaRPr lang="ru-RU" sz="1600"/>
          </a:p>
        </p:txBody>
      </p:sp>
      <p:sp>
        <p:nvSpPr>
          <p:cNvPr id="45" name="Прямоугольник 44"/>
          <p:cNvSpPr/>
          <p:nvPr/>
        </p:nvSpPr>
        <p:spPr>
          <a:xfrm>
            <a:off x="6429375" y="1857375"/>
            <a:ext cx="214313" cy="142875"/>
          </a:xfrm>
          <a:prstGeom prst="rect">
            <a:avLst/>
          </a:prstGeom>
          <a:solidFill>
            <a:srgbClr val="1E0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643688" y="1714500"/>
            <a:ext cx="549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- Air</a:t>
            </a:r>
            <a:endParaRPr lang="ru-RU" sz="1600"/>
          </a:p>
        </p:txBody>
      </p:sp>
      <p:sp>
        <p:nvSpPr>
          <p:cNvPr id="33" name="TextBox 32"/>
          <p:cNvSpPr txBox="1"/>
          <p:nvPr/>
        </p:nvSpPr>
        <p:spPr>
          <a:xfrm>
            <a:off x="971550" y="765175"/>
            <a:ext cx="2416175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>
                <a:latin typeface="+mj-lt"/>
                <a:cs typeface="+mn-cs"/>
              </a:rPr>
              <a:t>Pintle</a:t>
            </a:r>
            <a:r>
              <a:rPr lang="en-US" sz="2200" b="1" dirty="0">
                <a:latin typeface="+mj-lt"/>
                <a:cs typeface="+mn-cs"/>
              </a:rPr>
              <a:t> type injector</a:t>
            </a:r>
            <a:endParaRPr lang="ru-RU" sz="2200" b="1" dirty="0">
              <a:latin typeface="+mj-lt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44463" y="2160588"/>
            <a:ext cx="4464050" cy="439261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500563" y="2928938"/>
            <a:ext cx="2643187" cy="9239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Pressure, Temperature,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Turbulence, Velocity,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Mass flow rate, Blobs size</a:t>
            </a:r>
            <a:endParaRPr lang="ru-RU" dirty="0">
              <a:latin typeface="+mj-lt"/>
              <a:cs typeface="+mn-cs"/>
            </a:endParaRPr>
          </a:p>
        </p:txBody>
      </p:sp>
      <p:pic>
        <p:nvPicPr>
          <p:cNvPr id="2140" name="Picture 92" descr="G:\pintle injector\injection after moving\Media\2\mpeg1.gif"/>
          <p:cNvPicPr>
            <a:picLocks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141538"/>
            <a:ext cx="42386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1477963" y="4292600"/>
            <a:ext cx="214312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692275" y="4149725"/>
            <a:ext cx="2517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/>
              <a:t>Droplet diameter 100 </a:t>
            </a:r>
            <a:r>
              <a:rPr lang="el-GR" sz="1600">
                <a:solidFill>
                  <a:srgbClr val="000000"/>
                </a:solidFill>
              </a:rPr>
              <a:t>μ</a:t>
            </a:r>
            <a:r>
              <a:rPr lang="en-US" sz="1600">
                <a:solidFill>
                  <a:srgbClr val="000000"/>
                </a:solidFill>
              </a:rPr>
              <a:t>m</a:t>
            </a:r>
          </a:p>
          <a:p>
            <a:r>
              <a:rPr lang="en-US" sz="1600">
                <a:solidFill>
                  <a:srgbClr val="000000"/>
                </a:solidFill>
              </a:rPr>
              <a:t>(blobs) </a:t>
            </a:r>
            <a:endParaRPr lang="ru-RU" sz="1600"/>
          </a:p>
        </p:txBody>
      </p:sp>
      <p:sp>
        <p:nvSpPr>
          <p:cNvPr id="49" name="Прямоугольник 48"/>
          <p:cNvSpPr/>
          <p:nvPr/>
        </p:nvSpPr>
        <p:spPr>
          <a:xfrm>
            <a:off x="1477963" y="4864100"/>
            <a:ext cx="214312" cy="142875"/>
          </a:xfrm>
          <a:prstGeom prst="rect">
            <a:avLst/>
          </a:prstGeom>
          <a:solidFill>
            <a:srgbClr val="40E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692275" y="4751388"/>
            <a:ext cx="2460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- Droplet diameter </a:t>
            </a:r>
            <a:r>
              <a:rPr lang="ru-RU" sz="1600"/>
              <a:t>3</a:t>
            </a:r>
            <a:r>
              <a:rPr lang="en-US" sz="1600"/>
              <a:t>0 </a:t>
            </a:r>
            <a:r>
              <a:rPr lang="el-GR" sz="1600">
                <a:solidFill>
                  <a:srgbClr val="000000"/>
                </a:solidFill>
              </a:rPr>
              <a:t>μ</a:t>
            </a:r>
            <a:r>
              <a:rPr lang="en-US" sz="1600">
                <a:solidFill>
                  <a:srgbClr val="000000"/>
                </a:solidFill>
              </a:rPr>
              <a:t>m</a:t>
            </a:r>
            <a:endParaRPr lang="ru-RU" sz="1600"/>
          </a:p>
        </p:txBody>
      </p:sp>
      <p:sp>
        <p:nvSpPr>
          <p:cNvPr id="51" name="Прямоугольник 50"/>
          <p:cNvSpPr/>
          <p:nvPr/>
        </p:nvSpPr>
        <p:spPr>
          <a:xfrm>
            <a:off x="1477963" y="5149850"/>
            <a:ext cx="214312" cy="142875"/>
          </a:xfrm>
          <a:prstGeom prst="rect">
            <a:avLst/>
          </a:prstGeom>
          <a:solidFill>
            <a:srgbClr val="1E0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692275" y="5040313"/>
            <a:ext cx="2519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- Droplet diameter 0.</a:t>
            </a:r>
            <a:r>
              <a:rPr lang="ru-RU" sz="1600"/>
              <a:t>5</a:t>
            </a:r>
            <a:r>
              <a:rPr lang="en-US" sz="1600"/>
              <a:t> </a:t>
            </a:r>
            <a:r>
              <a:rPr lang="el-GR" sz="1600">
                <a:solidFill>
                  <a:srgbClr val="000000"/>
                </a:solidFill>
              </a:rPr>
              <a:t>μ</a:t>
            </a:r>
            <a:r>
              <a:rPr lang="en-US" sz="1600">
                <a:solidFill>
                  <a:srgbClr val="000000"/>
                </a:solidFill>
              </a:rPr>
              <a:t>m</a:t>
            </a:r>
            <a:endParaRPr lang="ru-RU" sz="1600"/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/>
        </p:nvGraphicFramePr>
        <p:xfrm>
          <a:off x="0" y="0"/>
          <a:ext cx="3708400" cy="232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401"/>
                <a:gridCol w="2210503"/>
              </a:tblGrid>
              <a:tr h="2988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Second part model</a:t>
                      </a:r>
                      <a:endParaRPr lang="ru-RU" sz="1400" b="1" dirty="0">
                        <a:latin typeface="Calibri" pitchFamily="34" charset="0"/>
                      </a:endParaRPr>
                    </a:p>
                  </a:txBody>
                  <a:tcPr marL="91438" marR="91438" marT="45707" marB="45707"/>
                </a:tc>
                <a:tc hMerge="1">
                  <a:txBody>
                    <a:bodyPr/>
                    <a:lstStyle/>
                    <a:p>
                      <a:endParaRPr lang="ru-RU" sz="12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309775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Total number of cells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20 000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257787"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element size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0.3m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254020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Computer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Core I7-2700K@3.5GHZ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418402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Computing time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 Hours  / 7,5 CAD injection duration/ 4 cores employed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747166">
                <a:tc>
                  <a:txBody>
                    <a:bodyPr/>
                    <a:lstStyle/>
                    <a:p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Models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Discrete phase</a:t>
                      </a:r>
                      <a:r>
                        <a:rPr lang="en-US" sz="11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/ Realizable k-e  turbulence/ SSD breakup/ Convection-diffusion controlled evaporation</a:t>
                      </a:r>
                      <a:endParaRPr lang="ru-RU" sz="11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</a:tbl>
          </a:graphicData>
        </a:graphic>
      </p:graphicFrame>
      <p:cxnSp>
        <p:nvCxnSpPr>
          <p:cNvPr id="55" name="Прямая со стрелкой 54"/>
          <p:cNvCxnSpPr/>
          <p:nvPr/>
        </p:nvCxnSpPr>
        <p:spPr>
          <a:xfrm>
            <a:off x="6588125" y="333375"/>
            <a:ext cx="215900" cy="2873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6" grpId="0"/>
      <p:bldP spid="34" grpId="0"/>
      <p:bldP spid="19" grpId="0"/>
      <p:bldP spid="36" grpId="0" animBg="1"/>
      <p:bldP spid="41" grpId="0" animBg="1"/>
      <p:bldP spid="42" grpId="0"/>
      <p:bldP spid="43" grpId="0" animBg="1"/>
      <p:bldP spid="44" grpId="0"/>
      <p:bldP spid="45" grpId="0" animBg="1"/>
      <p:bldP spid="46" grpId="0"/>
      <p:bldP spid="37" grpId="0" animBg="1"/>
      <p:bldP spid="53" grpId="0" animBg="1"/>
      <p:bldP spid="47" grpId="0" animBg="1"/>
      <p:bldP spid="48" grpId="0"/>
      <p:bldP spid="49" grpId="0" animBg="1"/>
      <p:bldP spid="50" grpId="0"/>
      <p:bldP spid="51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638" y="5573713"/>
            <a:ext cx="9037637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Conclusions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Fuel wets cylinder liner at full load conditions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Target of future research is search for solutions to bound spray tip penetration</a:t>
            </a:r>
          </a:p>
        </p:txBody>
      </p:sp>
      <p:sp>
        <p:nvSpPr>
          <p:cNvPr id="23610" name="TextBox 3"/>
          <p:cNvSpPr txBox="1">
            <a:spLocks noChangeArrowheads="1"/>
          </p:cNvSpPr>
          <p:nvPr/>
        </p:nvSpPr>
        <p:spPr bwMode="auto">
          <a:xfrm>
            <a:off x="5364163" y="4470400"/>
            <a:ext cx="314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Initial droplet diameter</a:t>
            </a:r>
            <a:r>
              <a:rPr lang="ru-RU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80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</p:txBody>
      </p:sp>
      <p:sp>
        <p:nvSpPr>
          <p:cNvPr id="23611" name="TextBox 7"/>
          <p:cNvSpPr txBox="1">
            <a:spLocks noChangeArrowheads="1"/>
          </p:cNvSpPr>
          <p:nvPr/>
        </p:nvSpPr>
        <p:spPr bwMode="auto">
          <a:xfrm>
            <a:off x="5364163" y="4725988"/>
            <a:ext cx="2635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Droplet diameter  30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3267" y="5107395"/>
            <a:ext cx="216024" cy="144016"/>
          </a:xfrm>
          <a:prstGeom prst="rect">
            <a:avLst/>
          </a:prstGeom>
          <a:gradFill flip="none" rotWithShape="1">
            <a:gsLst>
              <a:gs pos="0">
                <a:srgbClr val="499CE1">
                  <a:shade val="30000"/>
                  <a:satMod val="115000"/>
                </a:srgbClr>
              </a:gs>
              <a:gs pos="50000">
                <a:srgbClr val="499CE1">
                  <a:shade val="67500"/>
                  <a:satMod val="115000"/>
                </a:srgbClr>
              </a:gs>
              <a:gs pos="100000">
                <a:srgbClr val="499CE1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615" name="TextBox 9"/>
          <p:cNvSpPr txBox="1">
            <a:spLocks noChangeArrowheads="1"/>
          </p:cNvSpPr>
          <p:nvPr/>
        </p:nvSpPr>
        <p:spPr bwMode="auto">
          <a:xfrm>
            <a:off x="5364163" y="4995863"/>
            <a:ext cx="3041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Droplet diameter</a:t>
            </a:r>
            <a:r>
              <a:rPr lang="ru-RU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0.1..10 </a:t>
            </a:r>
            <a:r>
              <a:rPr lang="en-US">
                <a:latin typeface="GreekC"/>
                <a:ea typeface="GreekC"/>
                <a:cs typeface="GreekC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  <a:endParaRPr lang="ru-RU">
              <a:latin typeface="Calibri" pitchFamily="34" charset="0"/>
            </a:endParaRPr>
          </a:p>
        </p:txBody>
      </p:sp>
      <p:pic>
        <p:nvPicPr>
          <p:cNvPr id="23616" name="Picture 2" descr="E:\pintle injector\injection after moving\!!final\media final\full massflow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7988" y="115888"/>
            <a:ext cx="4897437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31763" y="1112838"/>
          <a:ext cx="3656012" cy="4510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032"/>
                <a:gridCol w="2178958"/>
              </a:tblGrid>
              <a:tr h="3347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Second part model</a:t>
                      </a:r>
                      <a:endParaRPr lang="ru-RU" sz="1400" b="1" dirty="0">
                        <a:latin typeface="Calibri" pitchFamily="34" charset="0"/>
                      </a:endParaRPr>
                    </a:p>
                  </a:txBody>
                  <a:tcPr marL="91438" marR="91438" marT="45707" marB="45707"/>
                </a:tc>
                <a:tc hMerge="1">
                  <a:txBody>
                    <a:bodyPr/>
                    <a:lstStyle/>
                    <a:p>
                      <a:endParaRPr lang="ru-RU" sz="12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340238"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Total number of cells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20 000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284529"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element size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284529"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Computer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Core I7-2700K@3.5GHZ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468655"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Computing time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 Hours  / 7,5 CAD injection duration/ 4 cores employed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836906"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Models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Discrete phase</a:t>
                      </a:r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/ Realizable k-e  turbulence/ SSD breakup/ Convection-diffusion controlled evaporation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</a:tr>
              <a:tr h="836906">
                <a:tc>
                  <a:txBody>
                    <a:bodyPr/>
                    <a:lstStyle/>
                    <a:p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Adjusted parameters</a:t>
                      </a:r>
                      <a:endParaRPr lang="ru-RU" sz="1400" b="0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38" marR="91438" marT="45707" marB="45707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Breakup time constant B=3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                            (handbook)</a:t>
                      </a:r>
                    </a:p>
                    <a:p>
                      <a:r>
                        <a:rPr lang="en-US" sz="1400" b="0" i="1" kern="120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000" b="0" i="1" kern="120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vap</a:t>
                      </a:r>
                      <a:r>
                        <a:rPr lang="en-US" sz="1400" b="0" i="1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= 501,4 (</a:t>
                      </a:r>
                      <a:r>
                        <a:rPr lang="en-US" sz="1400" b="0" i="1" kern="120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Vyrubov</a:t>
                      </a:r>
                      <a:r>
                        <a:rPr lang="en-US" sz="1400" b="0" i="1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91438" marR="91438" marT="45707" marB="45707"/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-68263"/>
            <a:ext cx="431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Two-stage simulation of injection </a:t>
            </a:r>
          </a:p>
        </p:txBody>
      </p:sp>
      <p:sp>
        <p:nvSpPr>
          <p:cNvPr id="23643" name="TextBox 3"/>
          <p:cNvSpPr txBox="1">
            <a:spLocks noChangeArrowheads="1"/>
          </p:cNvSpPr>
          <p:nvPr/>
        </p:nvSpPr>
        <p:spPr bwMode="auto">
          <a:xfrm>
            <a:off x="23813" y="404813"/>
            <a:ext cx="41640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Second part: Simulation of in-cylinder </a:t>
            </a:r>
          </a:p>
          <a:p>
            <a:r>
              <a:rPr lang="en-US" sz="2000">
                <a:latin typeface="Calibri" pitchFamily="34" charset="0"/>
              </a:rPr>
              <a:t>evaporating spray behavior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3800" y="4543425"/>
            <a:ext cx="215900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03800" y="4799013"/>
            <a:ext cx="215900" cy="144462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3608" name="Object 56"/>
          <p:cNvGraphicFramePr>
            <a:graphicFrameLocks noChangeAspect="1"/>
          </p:cNvGraphicFramePr>
          <p:nvPr/>
        </p:nvGraphicFramePr>
        <p:xfrm>
          <a:off x="1692275" y="4964113"/>
          <a:ext cx="1095375" cy="431800"/>
        </p:xfrm>
        <a:graphic>
          <a:graphicData uri="http://schemas.openxmlformats.org/presentationml/2006/ole">
            <p:oleObj spid="_x0000_s23608" name="Формула" r:id="rId4" imgW="1066337" imgH="444307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16596</TotalTime>
  <Words>743</Words>
  <Application>Microsoft Office PowerPoint</Application>
  <PresentationFormat>Экран (4:3)</PresentationFormat>
  <Paragraphs>199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Calibri</vt:lpstr>
      <vt:lpstr>Arial</vt:lpstr>
      <vt:lpstr>GreekC</vt:lpstr>
      <vt:lpstr>Times New Roman</vt:lpstr>
      <vt:lpstr>Тема Office</vt:lpstr>
      <vt:lpstr>Точечный рисунок</vt:lpstr>
      <vt:lpstr>Формула</vt:lpstr>
      <vt:lpstr>Modeling of pintle-type injector internal fuel flow and in-cylinder spray behavior of SA HCCI z-engine</vt:lpstr>
      <vt:lpstr>Слайд 2</vt:lpstr>
      <vt:lpstr>Simulation of in-cylinder spray behavior</vt:lpstr>
      <vt:lpstr>Experimental validation of non-evaporating injection</vt:lpstr>
      <vt:lpstr>2D vs 3D</vt:lpstr>
      <vt:lpstr>Comparison of results of single droplet heating and evaporation   obtained by different methods</vt:lpstr>
      <vt:lpstr>Comparison of results of single droplet heating and evaporation obtained by different models</vt:lpstr>
      <vt:lpstr>Слайд 8</vt:lpstr>
      <vt:lpstr>Слайд 9</vt:lpstr>
      <vt:lpstr>Слайд 10</vt:lpstr>
      <vt:lpstr>Multi-stage injection strategy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simulation of internal nozzle flow and spray formation of pintle-type injector</dc:title>
  <dc:creator>Voctor</dc:creator>
  <cp:lastModifiedBy>Andrey</cp:lastModifiedBy>
  <cp:revision>591</cp:revision>
  <dcterms:created xsi:type="dcterms:W3CDTF">2013-10-12T08:28:37Z</dcterms:created>
  <dcterms:modified xsi:type="dcterms:W3CDTF">2013-11-05T12:25:33Z</dcterms:modified>
</cp:coreProperties>
</file>